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6"/>
  </p:notesMasterIdLst>
  <p:handoutMasterIdLst>
    <p:handoutMasterId r:id="rId37"/>
  </p:handoutMasterIdLst>
  <p:sldIdLst>
    <p:sldId id="256" r:id="rId2"/>
    <p:sldId id="316" r:id="rId3"/>
    <p:sldId id="257" r:id="rId4"/>
    <p:sldId id="258" r:id="rId5"/>
    <p:sldId id="314" r:id="rId6"/>
    <p:sldId id="285" r:id="rId7"/>
    <p:sldId id="286" r:id="rId8"/>
    <p:sldId id="288" r:id="rId9"/>
    <p:sldId id="276" r:id="rId10"/>
    <p:sldId id="277" r:id="rId11"/>
    <p:sldId id="278" r:id="rId12"/>
    <p:sldId id="282" r:id="rId13"/>
    <p:sldId id="283" r:id="rId14"/>
    <p:sldId id="305" r:id="rId15"/>
    <p:sldId id="306" r:id="rId16"/>
    <p:sldId id="284" r:id="rId17"/>
    <p:sldId id="293" r:id="rId18"/>
    <p:sldId id="294" r:id="rId19"/>
    <p:sldId id="280" r:id="rId20"/>
    <p:sldId id="281" r:id="rId21"/>
    <p:sldId id="297" r:id="rId22"/>
    <p:sldId id="298" r:id="rId23"/>
    <p:sldId id="299" r:id="rId24"/>
    <p:sldId id="300" r:id="rId25"/>
    <p:sldId id="301" r:id="rId26"/>
    <p:sldId id="302" r:id="rId27"/>
    <p:sldId id="303" r:id="rId28"/>
    <p:sldId id="304" r:id="rId29"/>
    <p:sldId id="307" r:id="rId30"/>
    <p:sldId id="308" r:id="rId31"/>
    <p:sldId id="309" r:id="rId32"/>
    <p:sldId id="315" r:id="rId33"/>
    <p:sldId id="311" r:id="rId34"/>
    <p:sldId id="312" r:id="rId3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2" autoAdjust="0"/>
    <p:restoredTop sz="94660"/>
  </p:normalViewPr>
  <p:slideViewPr>
    <p:cSldViewPr>
      <p:cViewPr varScale="1">
        <p:scale>
          <a:sx n="109" d="100"/>
          <a:sy n="109" d="100"/>
        </p:scale>
        <p:origin x="1662" y="102"/>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90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4941263-7BBE-45E7-A796-BAD76FEEA5CC}" type="datetimeFigureOut">
              <a:rPr lang="tr-TR" smtClean="0"/>
              <a:pPr/>
              <a:t>8.12.2023</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6E47A7F-043C-4211-8414-EC966D0F2304}" type="slidenum">
              <a:rPr lang="tr-TR" smtClean="0"/>
              <a:pPr/>
              <a:t>‹#›</a:t>
            </a:fld>
            <a:endParaRPr lang="tr-TR"/>
          </a:p>
        </p:txBody>
      </p:sp>
    </p:spTree>
    <p:extLst>
      <p:ext uri="{BB962C8B-B14F-4D97-AF65-F5344CB8AC3E}">
        <p14:creationId xmlns:p14="http://schemas.microsoft.com/office/powerpoint/2010/main" val="1786745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5010" y="0"/>
            <a:ext cx="2971800" cy="457200"/>
          </a:xfrm>
          <a:prstGeom prst="rect">
            <a:avLst/>
          </a:prstGeom>
        </p:spPr>
        <p:txBody>
          <a:bodyPr vert="horz" lIns="91440" tIns="45720" rIns="91440" bIns="45720" rtlCol="0"/>
          <a:lstStyle>
            <a:lvl1pPr algn="r">
              <a:defRPr sz="1200"/>
            </a:lvl1pPr>
          </a:lstStyle>
          <a:p>
            <a:fld id="{ED912560-3B5E-4FDE-8648-C7BC79FE17FE}" type="datetimeFigureOut">
              <a:rPr lang="tr-TR" smtClean="0"/>
              <a:pPr/>
              <a:t>8.12.2023</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4684"/>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5010" y="8684684"/>
            <a:ext cx="2971800" cy="457200"/>
          </a:xfrm>
          <a:prstGeom prst="rect">
            <a:avLst/>
          </a:prstGeom>
        </p:spPr>
        <p:txBody>
          <a:bodyPr vert="horz" lIns="91440" tIns="45720" rIns="91440" bIns="45720" rtlCol="0" anchor="b"/>
          <a:lstStyle>
            <a:lvl1pPr algn="r">
              <a:defRPr sz="1200"/>
            </a:lvl1pPr>
          </a:lstStyle>
          <a:p>
            <a:fld id="{3754B8B1-BFFC-48F5-BCCA-685F160FD7F2}" type="slidenum">
              <a:rPr lang="tr-TR" smtClean="0"/>
              <a:pPr/>
              <a:t>‹#›</a:t>
            </a:fld>
            <a:endParaRPr lang="tr-TR"/>
          </a:p>
        </p:txBody>
      </p:sp>
    </p:spTree>
    <p:extLst>
      <p:ext uri="{BB962C8B-B14F-4D97-AF65-F5344CB8AC3E}">
        <p14:creationId xmlns:p14="http://schemas.microsoft.com/office/powerpoint/2010/main" val="3913216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D9F75050-0E15-4C5B-92B0-66D068882F1F}" type="datetimeFigureOut">
              <a:rPr lang="tr-TR" smtClean="0"/>
              <a:pPr/>
              <a:t>8.12.2023</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8.12.2023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8.12.2023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8.12.2023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8.12.2023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8.12.2023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8.12.2023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8.12.2023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8.12.2023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8.12.2023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8.12.2023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B1DEFA8C-F947-479F-BE07-76B6B3F80BF1}"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9F75050-0E15-4C5B-92B0-66D068882F1F}" type="datetimeFigureOut">
              <a:rPr lang="tr-TR" smtClean="0"/>
              <a:pPr/>
              <a:t>8.12.2023</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DEFA8C-F947-479F-BE07-76B6B3F80BF1}"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gif"/></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0.wmf"/><Relationship Id="rId5" Type="http://schemas.openxmlformats.org/officeDocument/2006/relationships/oleObject" Target="../embeddings/oleObject8.bin"/><Relationship Id="rId4" Type="http://schemas.openxmlformats.org/officeDocument/2006/relationships/image" Target="../media/image19.wmf"/></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mathworks.com/access/helpdesk/help/toolbox/fuzzy/index.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mathworks.com/access/helpdesk/help/toolbox/fuzzy/index.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wmf"/><Relationship Id="rId5" Type="http://schemas.openxmlformats.org/officeDocument/2006/relationships/oleObject" Target="../embeddings/oleObject3.bin"/><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7.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79512" y="836712"/>
            <a:ext cx="6172200" cy="1894362"/>
          </a:xfrm>
        </p:spPr>
        <p:txBody>
          <a:bodyPr>
            <a:normAutofit fontScale="90000"/>
          </a:bodyPr>
          <a:lstStyle/>
          <a:p>
            <a:r>
              <a:rPr lang="tr-TR" dirty="0" smtClean="0"/>
              <a:t>FUZZY LOGIC</a:t>
            </a:r>
            <a:br>
              <a:rPr lang="tr-TR" dirty="0" smtClean="0"/>
            </a:br>
            <a:r>
              <a:rPr lang="tr-TR" dirty="0" smtClean="0"/>
              <a:t/>
            </a:r>
            <a:br>
              <a:rPr lang="tr-TR" dirty="0" smtClean="0"/>
            </a:br>
            <a:endParaRPr lang="tr-TR" dirty="0"/>
          </a:p>
        </p:txBody>
      </p:sp>
      <p:sp>
        <p:nvSpPr>
          <p:cNvPr id="3" name="2 Alt Başlık"/>
          <p:cNvSpPr>
            <a:spLocks noGrp="1"/>
          </p:cNvSpPr>
          <p:nvPr>
            <p:ph type="subTitle" idx="1"/>
          </p:nvPr>
        </p:nvSpPr>
        <p:spPr>
          <a:xfrm>
            <a:off x="2195736" y="5517232"/>
            <a:ext cx="7772400" cy="1268760"/>
          </a:xfrm>
        </p:spPr>
        <p:txBody>
          <a:bodyPr>
            <a:normAutofit fontScale="92500" lnSpcReduction="10000"/>
          </a:bodyPr>
          <a:lstStyle/>
          <a:p>
            <a:pPr algn="l"/>
            <a:r>
              <a:rPr lang="tr-TR" dirty="0" smtClean="0"/>
              <a:t>Prof.Dr. Lotfi Asker Zadeh anısına</a:t>
            </a:r>
          </a:p>
          <a:p>
            <a:pPr algn="l"/>
            <a:r>
              <a:rPr lang="tr-TR" dirty="0" smtClean="0"/>
              <a:t>Doğum : 1927 Bakü/ Azerbaycan</a:t>
            </a:r>
          </a:p>
          <a:p>
            <a:pPr algn="l"/>
            <a:r>
              <a:rPr lang="tr-TR" dirty="0" smtClean="0"/>
              <a:t>Vefat	  : 2017 Berkeley / California</a:t>
            </a:r>
            <a:endParaRPr lang="tr-TR" dirty="0"/>
          </a:p>
        </p:txBody>
      </p:sp>
      <p:pic>
        <p:nvPicPr>
          <p:cNvPr id="4" name="Picture 3"/>
          <p:cNvPicPr>
            <a:picLocks noChangeAspect="1"/>
          </p:cNvPicPr>
          <p:nvPr/>
        </p:nvPicPr>
        <p:blipFill>
          <a:blip r:embed="rId2"/>
          <a:stretch>
            <a:fillRect/>
          </a:stretch>
        </p:blipFill>
        <p:spPr>
          <a:xfrm>
            <a:off x="478568" y="1423853"/>
            <a:ext cx="8208912" cy="397111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en-US" sz="3600" dirty="0" smtClean="0"/>
              <a:t>Membership Functions</a:t>
            </a:r>
            <a:endParaRPr lang="tr-TR" sz="3600" dirty="0"/>
          </a:p>
        </p:txBody>
      </p:sp>
      <p:graphicFrame>
        <p:nvGraphicFramePr>
          <p:cNvPr id="28674" name="Object 4"/>
          <p:cNvGraphicFramePr>
            <a:graphicFrameLocks noGrp="1" noChangeAspect="1"/>
          </p:cNvGraphicFramePr>
          <p:nvPr>
            <p:ph idx="1"/>
          </p:nvPr>
        </p:nvGraphicFramePr>
        <p:xfrm>
          <a:off x="899592" y="2276872"/>
          <a:ext cx="5640936" cy="2736304"/>
        </p:xfrm>
        <a:graphic>
          <a:graphicData uri="http://schemas.openxmlformats.org/presentationml/2006/ole">
            <mc:AlternateContent xmlns:mc="http://schemas.openxmlformats.org/markup-compatibility/2006">
              <mc:Choice xmlns:v="urn:schemas-microsoft-com:vml" Requires="v">
                <p:oleObj spid="_x0000_s28683" name="Visio" r:id="rId3" imgW="4575962" imgH="2219858" progId="">
                  <p:embed/>
                </p:oleObj>
              </mc:Choice>
              <mc:Fallback>
                <p:oleObj name="Visio" r:id="rId3" imgW="4575962" imgH="2219858"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2276872"/>
                        <a:ext cx="5640936"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en-US" sz="3600" dirty="0" smtClean="0"/>
              <a:t>Membership Functions</a:t>
            </a:r>
            <a:endParaRPr lang="tr-TR" sz="3600" dirty="0"/>
          </a:p>
        </p:txBody>
      </p:sp>
      <p:sp>
        <p:nvSpPr>
          <p:cNvPr id="3" name="2 İçerik Yer Tutucusu"/>
          <p:cNvSpPr>
            <a:spLocks noGrp="1"/>
          </p:cNvSpPr>
          <p:nvPr>
            <p:ph idx="1"/>
          </p:nvPr>
        </p:nvSpPr>
        <p:spPr>
          <a:xfrm>
            <a:off x="457200" y="1935480"/>
            <a:ext cx="8229600" cy="1421512"/>
          </a:xfrm>
        </p:spPr>
        <p:txBody>
          <a:bodyPr/>
          <a:lstStyle/>
          <a:p>
            <a:r>
              <a:rPr lang="en-US" sz="2400" dirty="0" smtClean="0"/>
              <a:t>How cool is 36 F</a:t>
            </a:r>
            <a:r>
              <a:rPr lang="en-US" sz="2400" dirty="0" smtClean="0">
                <a:latin typeface="Arial" pitchFamily="34" charset="0"/>
                <a:cs typeface="Arial" pitchFamily="34" charset="0"/>
              </a:rPr>
              <a:t>° </a:t>
            </a:r>
            <a:r>
              <a:rPr lang="en-US" sz="2400" dirty="0" smtClean="0"/>
              <a:t>?</a:t>
            </a:r>
            <a:endParaRPr lang="tr-TR" sz="2400" dirty="0" smtClean="0"/>
          </a:p>
          <a:p>
            <a:r>
              <a:rPr lang="en-US" sz="2400" dirty="0" smtClean="0"/>
              <a:t>It is 30% Cool and 70% Freezing</a:t>
            </a:r>
          </a:p>
          <a:p>
            <a:endParaRPr lang="en-US" sz="2800" dirty="0" smtClean="0"/>
          </a:p>
          <a:p>
            <a:endParaRPr lang="tr-TR" dirty="0"/>
          </a:p>
        </p:txBody>
      </p:sp>
      <p:graphicFrame>
        <p:nvGraphicFramePr>
          <p:cNvPr id="29699" name="Object 4"/>
          <p:cNvGraphicFramePr>
            <a:graphicFrameLocks noChangeAspect="1"/>
          </p:cNvGraphicFramePr>
          <p:nvPr/>
        </p:nvGraphicFramePr>
        <p:xfrm>
          <a:off x="1259632" y="3212976"/>
          <a:ext cx="6019800" cy="3032125"/>
        </p:xfrm>
        <a:graphic>
          <a:graphicData uri="http://schemas.openxmlformats.org/presentationml/2006/ole">
            <mc:AlternateContent xmlns:mc="http://schemas.openxmlformats.org/markup-compatibility/2006">
              <mc:Choice xmlns:v="urn:schemas-microsoft-com:vml" Requires="v">
                <p:oleObj spid="_x0000_s29708" name="Visio" r:id="rId3" imgW="4575962" imgH="2219858" progId="">
                  <p:embed/>
                </p:oleObj>
              </mc:Choice>
              <mc:Fallback>
                <p:oleObj name="Visio" r:id="rId3" imgW="4575962" imgH="2219858"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3212976"/>
                        <a:ext cx="6019800" cy="303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Line 6"/>
          <p:cNvSpPr>
            <a:spLocks noChangeShapeType="1"/>
          </p:cNvSpPr>
          <p:nvPr/>
        </p:nvSpPr>
        <p:spPr bwMode="auto">
          <a:xfrm flipH="1">
            <a:off x="1475656" y="4005064"/>
            <a:ext cx="1752600" cy="0"/>
          </a:xfrm>
          <a:prstGeom prst="line">
            <a:avLst/>
          </a:prstGeom>
          <a:noFill/>
          <a:ln w="9525">
            <a:solidFill>
              <a:schemeClr val="tx1"/>
            </a:solidFill>
            <a:round/>
            <a:headEnd/>
            <a:tailEnd/>
          </a:ln>
        </p:spPr>
        <p:txBody>
          <a:bodyPr/>
          <a:lstStyle/>
          <a:p>
            <a:endParaRPr lang="tr-TR"/>
          </a:p>
        </p:txBody>
      </p:sp>
      <p:sp>
        <p:nvSpPr>
          <p:cNvPr id="7" name="Line 7"/>
          <p:cNvSpPr>
            <a:spLocks noChangeShapeType="1"/>
          </p:cNvSpPr>
          <p:nvPr/>
        </p:nvSpPr>
        <p:spPr bwMode="auto">
          <a:xfrm flipH="1">
            <a:off x="1475656" y="5013176"/>
            <a:ext cx="1752600" cy="0"/>
          </a:xfrm>
          <a:prstGeom prst="line">
            <a:avLst/>
          </a:prstGeom>
          <a:noFill/>
          <a:ln w="9525">
            <a:solidFill>
              <a:schemeClr val="tx1"/>
            </a:solidFill>
            <a:round/>
            <a:headEnd/>
            <a:tailEnd/>
          </a:ln>
        </p:spPr>
        <p:txBody>
          <a:bodyPr/>
          <a:lstStyle/>
          <a:p>
            <a:endParaRPr lang="tr-TR"/>
          </a:p>
        </p:txBody>
      </p:sp>
      <p:sp>
        <p:nvSpPr>
          <p:cNvPr id="8" name="Line 5"/>
          <p:cNvSpPr>
            <a:spLocks noChangeShapeType="1"/>
          </p:cNvSpPr>
          <p:nvPr/>
        </p:nvSpPr>
        <p:spPr bwMode="auto">
          <a:xfrm flipV="1">
            <a:off x="3203848" y="3068960"/>
            <a:ext cx="0" cy="3124200"/>
          </a:xfrm>
          <a:prstGeom prst="line">
            <a:avLst/>
          </a:prstGeom>
          <a:noFill/>
          <a:ln w="28575">
            <a:solidFill>
              <a:schemeClr val="tx1"/>
            </a:solidFill>
            <a:prstDash val="sysDot"/>
            <a:round/>
            <a:headEnd/>
            <a:tailEnd/>
          </a:ln>
        </p:spPr>
        <p:txBody>
          <a:bodyPr/>
          <a:lstStyle/>
          <a:p>
            <a:endParaRPr lang="tr-TR"/>
          </a:p>
        </p:txBody>
      </p:sp>
      <p:sp>
        <p:nvSpPr>
          <p:cNvPr id="9" name="Text Box 9"/>
          <p:cNvSpPr txBox="1">
            <a:spLocks noChangeArrowheads="1"/>
          </p:cNvSpPr>
          <p:nvPr/>
        </p:nvSpPr>
        <p:spPr bwMode="auto">
          <a:xfrm>
            <a:off x="827584" y="4797152"/>
            <a:ext cx="565150" cy="457200"/>
          </a:xfrm>
          <a:prstGeom prst="rect">
            <a:avLst/>
          </a:prstGeom>
          <a:noFill/>
          <a:ln w="9525">
            <a:noFill/>
            <a:miter lim="800000"/>
            <a:headEnd/>
            <a:tailEnd/>
          </a:ln>
        </p:spPr>
        <p:txBody>
          <a:bodyPr wrap="square">
            <a:spAutoFit/>
          </a:bodyPr>
          <a:lstStyle/>
          <a:p>
            <a:r>
              <a:rPr lang="en-US" b="0" dirty="0">
                <a:solidFill>
                  <a:schemeClr val="tx1"/>
                </a:solidFill>
              </a:rPr>
              <a:t>0.3</a:t>
            </a:r>
          </a:p>
        </p:txBody>
      </p:sp>
      <p:sp>
        <p:nvSpPr>
          <p:cNvPr id="10" name="Text Box 8"/>
          <p:cNvSpPr txBox="1">
            <a:spLocks noChangeArrowheads="1"/>
          </p:cNvSpPr>
          <p:nvPr/>
        </p:nvSpPr>
        <p:spPr bwMode="auto">
          <a:xfrm>
            <a:off x="899592" y="3861048"/>
            <a:ext cx="565150" cy="457200"/>
          </a:xfrm>
          <a:prstGeom prst="rect">
            <a:avLst/>
          </a:prstGeom>
          <a:noFill/>
          <a:ln w="9525">
            <a:noFill/>
            <a:miter lim="800000"/>
            <a:headEnd/>
            <a:tailEnd/>
          </a:ln>
        </p:spPr>
        <p:txBody>
          <a:bodyPr wrap="none">
            <a:spAutoFit/>
          </a:bodyPr>
          <a:lstStyle/>
          <a:p>
            <a:r>
              <a:rPr lang="en-US" b="0" dirty="0">
                <a:solidFill>
                  <a:schemeClr val="tx1"/>
                </a:solidFill>
              </a:rPr>
              <a:t>0.7</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dirty="0" err="1" smtClean="0"/>
              <a:t>Membership</a:t>
            </a:r>
            <a:r>
              <a:rPr lang="tr-TR" sz="3600" dirty="0" smtClean="0"/>
              <a:t> </a:t>
            </a:r>
            <a:r>
              <a:rPr lang="tr-TR" sz="3600" dirty="0" err="1" smtClean="0"/>
              <a:t>Functions</a:t>
            </a:r>
            <a:endParaRPr lang="tr-TR" sz="3600" dirty="0"/>
          </a:p>
        </p:txBody>
      </p:sp>
      <p:sp>
        <p:nvSpPr>
          <p:cNvPr id="3" name="2 İçerik Yer Tutucusu"/>
          <p:cNvSpPr>
            <a:spLocks noGrp="1"/>
          </p:cNvSpPr>
          <p:nvPr>
            <p:ph idx="1"/>
          </p:nvPr>
        </p:nvSpPr>
        <p:spPr/>
        <p:txBody>
          <a:bodyPr/>
          <a:lstStyle/>
          <a:p>
            <a:r>
              <a:rPr lang="en-GB" sz="2400" dirty="0" smtClean="0"/>
              <a:t>triangular, </a:t>
            </a:r>
            <a:endParaRPr lang="tr-TR" sz="2400" dirty="0" smtClean="0"/>
          </a:p>
          <a:p>
            <a:r>
              <a:rPr lang="en-GB" sz="2400" dirty="0" smtClean="0"/>
              <a:t>trapezoidal, </a:t>
            </a:r>
            <a:endParaRPr lang="tr-TR" sz="2400" dirty="0" smtClean="0"/>
          </a:p>
          <a:p>
            <a:r>
              <a:rPr lang="en-GB" sz="2400" dirty="0" smtClean="0"/>
              <a:t>Gaussian, </a:t>
            </a:r>
            <a:endParaRPr lang="tr-TR" sz="2400" dirty="0" smtClean="0"/>
          </a:p>
          <a:p>
            <a:r>
              <a:rPr lang="tr-TR" sz="2400" dirty="0" err="1" smtClean="0"/>
              <a:t>Etc</a:t>
            </a:r>
            <a:r>
              <a:rPr lang="tr-TR" sz="2400" dirty="0" smtClean="0"/>
              <a:t>…</a:t>
            </a:r>
          </a:p>
          <a:p>
            <a:endParaRPr lang="tr-T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en-US" sz="2400" b="1" dirty="0" smtClean="0"/>
              <a:t>Triangular function</a:t>
            </a:r>
            <a:r>
              <a:rPr lang="en-US" sz="2400" dirty="0" smtClean="0"/>
              <a:t>: defined by a lower limit </a:t>
            </a:r>
            <a:r>
              <a:rPr lang="en-US" sz="2400" b="1" dirty="0" smtClean="0"/>
              <a:t>a</a:t>
            </a:r>
            <a:r>
              <a:rPr lang="en-US" sz="2400" dirty="0" smtClean="0"/>
              <a:t>, an upper limit </a:t>
            </a:r>
            <a:r>
              <a:rPr lang="en-US" sz="2400" b="1" dirty="0" smtClean="0"/>
              <a:t>b</a:t>
            </a:r>
            <a:r>
              <a:rPr lang="en-US" sz="2400" dirty="0" smtClean="0"/>
              <a:t>, and a value </a:t>
            </a:r>
            <a:r>
              <a:rPr lang="en-US" sz="2400" b="1" dirty="0" smtClean="0"/>
              <a:t>m</a:t>
            </a:r>
            <a:r>
              <a:rPr lang="en-US" sz="2400" dirty="0" smtClean="0"/>
              <a:t>, where </a:t>
            </a:r>
            <a:r>
              <a:rPr lang="en-US" sz="2400" b="1" dirty="0" smtClean="0"/>
              <a:t>a &lt; m &lt; b</a:t>
            </a:r>
            <a:r>
              <a:rPr lang="en-US" sz="2400" dirty="0" smtClean="0"/>
              <a:t>.</a:t>
            </a:r>
            <a:endParaRPr lang="tr-TR" sz="2400" dirty="0"/>
          </a:p>
        </p:txBody>
      </p:sp>
      <p:pic>
        <p:nvPicPr>
          <p:cNvPr id="52227" name="Picture 3" descr="C:\Users\acer\Desktop\funtri.jpg"/>
          <p:cNvPicPr>
            <a:picLocks noChangeAspect="1" noChangeArrowheads="1"/>
          </p:cNvPicPr>
          <p:nvPr/>
        </p:nvPicPr>
        <p:blipFill>
          <a:blip r:embed="rId2" cstate="print"/>
          <a:srcRect/>
          <a:stretch>
            <a:fillRect/>
          </a:stretch>
        </p:blipFill>
        <p:spPr bwMode="auto">
          <a:xfrm>
            <a:off x="4788024" y="2564904"/>
            <a:ext cx="3095625" cy="2476500"/>
          </a:xfrm>
          <a:prstGeom prst="rect">
            <a:avLst/>
          </a:prstGeom>
          <a:noFill/>
        </p:spPr>
      </p:pic>
      <p:pic>
        <p:nvPicPr>
          <p:cNvPr id="52228" name="Picture 4" descr="C:\Users\acer\Desktop\desctri_en.gif"/>
          <p:cNvPicPr>
            <a:picLocks noChangeAspect="1" noChangeArrowheads="1"/>
          </p:cNvPicPr>
          <p:nvPr/>
        </p:nvPicPr>
        <p:blipFill>
          <a:blip r:embed="rId3" cstate="print"/>
          <a:srcRect/>
          <a:stretch>
            <a:fillRect/>
          </a:stretch>
        </p:blipFill>
        <p:spPr bwMode="auto">
          <a:xfrm>
            <a:off x="1043608" y="2636912"/>
            <a:ext cx="3095626" cy="2476500"/>
          </a:xfrm>
          <a:prstGeom prst="rect">
            <a:avLst/>
          </a:prstGeom>
          <a:noFill/>
        </p:spPr>
      </p:pic>
      <p:sp>
        <p:nvSpPr>
          <p:cNvPr id="5" name="4 Dikdörtgen"/>
          <p:cNvSpPr/>
          <p:nvPr/>
        </p:nvSpPr>
        <p:spPr>
          <a:xfrm>
            <a:off x="683568" y="5229200"/>
            <a:ext cx="7200800" cy="1200329"/>
          </a:xfrm>
          <a:prstGeom prst="rect">
            <a:avLst/>
          </a:prstGeom>
        </p:spPr>
        <p:txBody>
          <a:bodyPr wrap="square">
            <a:spAutoFit/>
          </a:bodyPr>
          <a:lstStyle/>
          <a:p>
            <a:r>
              <a:rPr lang="tr-TR" dirty="0" err="1" smtClean="0"/>
              <a:t>We</a:t>
            </a:r>
            <a:r>
              <a:rPr lang="tr-TR" dirty="0" smtClean="0"/>
              <a:t> </a:t>
            </a:r>
            <a:r>
              <a:rPr lang="tr-TR" dirty="0" err="1" smtClean="0"/>
              <a:t>use</a:t>
            </a:r>
            <a:r>
              <a:rPr lang="tr-TR" dirty="0" smtClean="0"/>
              <a:t> 3 </a:t>
            </a:r>
            <a:r>
              <a:rPr lang="tr-TR" dirty="0" err="1" smtClean="0"/>
              <a:t>parameters</a:t>
            </a:r>
            <a:r>
              <a:rPr lang="tr-TR" dirty="0" smtClean="0"/>
              <a:t> in </a:t>
            </a:r>
            <a:r>
              <a:rPr lang="tr-TR" dirty="0" err="1" smtClean="0"/>
              <a:t>matlab</a:t>
            </a:r>
            <a:endParaRPr lang="tr-TR" dirty="0" smtClean="0"/>
          </a:p>
          <a:p>
            <a:endParaRPr lang="tr-TR" dirty="0" smtClean="0"/>
          </a:p>
          <a:p>
            <a:r>
              <a:rPr lang="tr-TR" dirty="0" smtClean="0"/>
              <a:t> </a:t>
            </a:r>
            <a:r>
              <a:rPr lang="tr-TR" dirty="0" err="1" smtClean="0"/>
              <a:t>ornekfis</a:t>
            </a:r>
            <a:r>
              <a:rPr lang="tr-TR" dirty="0" smtClean="0"/>
              <a:t>.</a:t>
            </a:r>
            <a:r>
              <a:rPr lang="tr-TR" dirty="0" err="1" smtClean="0"/>
              <a:t>input</a:t>
            </a:r>
            <a:r>
              <a:rPr lang="tr-TR" dirty="0" smtClean="0"/>
              <a:t>(1).</a:t>
            </a:r>
            <a:r>
              <a:rPr lang="tr-TR" dirty="0" err="1" smtClean="0"/>
              <a:t>mf</a:t>
            </a:r>
            <a:r>
              <a:rPr lang="tr-TR" dirty="0" smtClean="0"/>
              <a:t>(1).</a:t>
            </a:r>
            <a:r>
              <a:rPr lang="tr-TR" dirty="0" err="1" smtClean="0"/>
              <a:t>type</a:t>
            </a:r>
            <a:r>
              <a:rPr lang="tr-TR" dirty="0" smtClean="0"/>
              <a:t>='</a:t>
            </a:r>
            <a:r>
              <a:rPr lang="tr-TR" dirty="0" err="1" smtClean="0"/>
              <a:t>trimf</a:t>
            </a:r>
            <a:r>
              <a:rPr lang="tr-TR" dirty="0" smtClean="0"/>
              <a:t>';</a:t>
            </a:r>
          </a:p>
          <a:p>
            <a:r>
              <a:rPr lang="en-US" dirty="0" smtClean="0"/>
              <a:t> </a:t>
            </a:r>
            <a:r>
              <a:rPr lang="en-US" dirty="0" err="1" smtClean="0"/>
              <a:t>ornekfis</a:t>
            </a:r>
            <a:r>
              <a:rPr lang="en-US" dirty="0" smtClean="0"/>
              <a:t>. input(1).mf(1).</a:t>
            </a:r>
            <a:r>
              <a:rPr lang="en-US" dirty="0" err="1" smtClean="0"/>
              <a:t>params</a:t>
            </a:r>
            <a:r>
              <a:rPr lang="en-US" dirty="0" smtClean="0"/>
              <a:t>=[0 5 10];</a:t>
            </a:r>
            <a:endParaRPr lang="tr-T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76672"/>
            <a:ext cx="8229600" cy="1440160"/>
          </a:xfrm>
        </p:spPr>
        <p:txBody>
          <a:bodyPr>
            <a:normAutofit/>
          </a:bodyPr>
          <a:lstStyle/>
          <a:p>
            <a:r>
              <a:rPr lang="en-US" sz="2400" b="1" dirty="0" smtClean="0"/>
              <a:t>Trapezoidal function</a:t>
            </a:r>
            <a:r>
              <a:rPr lang="en-US" sz="2400" dirty="0" smtClean="0"/>
              <a:t>: defined by a lower limit </a:t>
            </a:r>
            <a:r>
              <a:rPr lang="en-US" sz="2400" b="1" dirty="0" smtClean="0"/>
              <a:t>a</a:t>
            </a:r>
            <a:r>
              <a:rPr lang="en-US" sz="2400" dirty="0" smtClean="0"/>
              <a:t>, an upper limit </a:t>
            </a:r>
            <a:r>
              <a:rPr lang="en-US" sz="2400" b="1" dirty="0" smtClean="0"/>
              <a:t>d</a:t>
            </a:r>
            <a:r>
              <a:rPr lang="en-US" sz="2400" dirty="0" smtClean="0"/>
              <a:t>, a lower support limit </a:t>
            </a:r>
            <a:r>
              <a:rPr lang="en-US" sz="2400" b="1" dirty="0" smtClean="0"/>
              <a:t>b</a:t>
            </a:r>
            <a:r>
              <a:rPr lang="en-US" sz="2400" dirty="0" smtClean="0"/>
              <a:t>, and an upper support limit </a:t>
            </a:r>
            <a:r>
              <a:rPr lang="en-US" sz="2400" b="1" dirty="0" smtClean="0"/>
              <a:t>c</a:t>
            </a:r>
            <a:r>
              <a:rPr lang="en-US" sz="2400" dirty="0" smtClean="0"/>
              <a:t>, where </a:t>
            </a:r>
            <a:r>
              <a:rPr lang="en-US" sz="2400" b="1" dirty="0" smtClean="0"/>
              <a:t>a &lt; b &lt; c &lt; d</a:t>
            </a:r>
            <a:r>
              <a:rPr lang="en-US" sz="2400" dirty="0" smtClean="0"/>
              <a:t>.</a:t>
            </a:r>
            <a:endParaRPr lang="tr-TR" sz="2400" dirty="0"/>
          </a:p>
        </p:txBody>
      </p:sp>
      <p:pic>
        <p:nvPicPr>
          <p:cNvPr id="71682" name="Picture 2" descr="C:\Users\acer\Desktop\desctrap_en.gif"/>
          <p:cNvPicPr>
            <a:picLocks noChangeAspect="1" noChangeArrowheads="1"/>
          </p:cNvPicPr>
          <p:nvPr/>
        </p:nvPicPr>
        <p:blipFill>
          <a:blip r:embed="rId2" cstate="print"/>
          <a:srcRect/>
          <a:stretch>
            <a:fillRect/>
          </a:stretch>
        </p:blipFill>
        <p:spPr bwMode="auto">
          <a:xfrm>
            <a:off x="539552" y="2060848"/>
            <a:ext cx="3600401" cy="3240360"/>
          </a:xfrm>
          <a:prstGeom prst="rect">
            <a:avLst/>
          </a:prstGeom>
          <a:noFill/>
        </p:spPr>
      </p:pic>
      <p:pic>
        <p:nvPicPr>
          <p:cNvPr id="71683" name="Picture 3" descr="C:\Users\acer\Desktop\funtrap.jpg"/>
          <p:cNvPicPr>
            <a:picLocks noChangeAspect="1" noChangeArrowheads="1"/>
          </p:cNvPicPr>
          <p:nvPr/>
        </p:nvPicPr>
        <p:blipFill>
          <a:blip r:embed="rId3" cstate="print"/>
          <a:srcRect/>
          <a:stretch>
            <a:fillRect/>
          </a:stretch>
        </p:blipFill>
        <p:spPr bwMode="auto">
          <a:xfrm>
            <a:off x="4427984" y="2060848"/>
            <a:ext cx="4127500" cy="3302000"/>
          </a:xfrm>
          <a:prstGeom prst="rect">
            <a:avLst/>
          </a:prstGeom>
          <a:noFill/>
        </p:spPr>
      </p:pic>
      <p:sp>
        <p:nvSpPr>
          <p:cNvPr id="5" name="4 Dikdörtgen"/>
          <p:cNvSpPr/>
          <p:nvPr/>
        </p:nvSpPr>
        <p:spPr>
          <a:xfrm>
            <a:off x="539552" y="5589240"/>
            <a:ext cx="7776864" cy="1200329"/>
          </a:xfrm>
          <a:prstGeom prst="rect">
            <a:avLst/>
          </a:prstGeom>
        </p:spPr>
        <p:txBody>
          <a:bodyPr wrap="square">
            <a:spAutoFit/>
          </a:bodyPr>
          <a:lstStyle/>
          <a:p>
            <a:r>
              <a:rPr lang="tr-TR" dirty="0" smtClean="0"/>
              <a:t> </a:t>
            </a:r>
            <a:r>
              <a:rPr lang="tr-TR" dirty="0" err="1" smtClean="0"/>
              <a:t>we</a:t>
            </a:r>
            <a:r>
              <a:rPr lang="tr-TR" dirty="0" smtClean="0"/>
              <a:t> </a:t>
            </a:r>
            <a:r>
              <a:rPr lang="tr-TR" dirty="0" err="1" smtClean="0"/>
              <a:t>use</a:t>
            </a:r>
            <a:r>
              <a:rPr lang="tr-TR" dirty="0" smtClean="0"/>
              <a:t> 4 </a:t>
            </a:r>
            <a:r>
              <a:rPr lang="tr-TR" dirty="0" err="1" smtClean="0"/>
              <a:t>parameters</a:t>
            </a:r>
            <a:r>
              <a:rPr lang="tr-TR" dirty="0" smtClean="0"/>
              <a:t> in </a:t>
            </a:r>
            <a:r>
              <a:rPr lang="tr-TR" dirty="0" err="1" smtClean="0"/>
              <a:t>matlab</a:t>
            </a:r>
            <a:endParaRPr lang="tr-TR" dirty="0" smtClean="0"/>
          </a:p>
          <a:p>
            <a:endParaRPr lang="tr-TR" dirty="0" smtClean="0"/>
          </a:p>
          <a:p>
            <a:r>
              <a:rPr lang="tr-TR" dirty="0" smtClean="0"/>
              <a:t> </a:t>
            </a:r>
            <a:r>
              <a:rPr lang="tr-TR" dirty="0" err="1" smtClean="0"/>
              <a:t>ornekfis</a:t>
            </a:r>
            <a:r>
              <a:rPr lang="tr-TR" dirty="0" smtClean="0"/>
              <a:t>.</a:t>
            </a:r>
            <a:r>
              <a:rPr lang="tr-TR" dirty="0" err="1" smtClean="0"/>
              <a:t>input</a:t>
            </a:r>
            <a:r>
              <a:rPr lang="tr-TR" dirty="0" smtClean="0"/>
              <a:t>(1).</a:t>
            </a:r>
            <a:r>
              <a:rPr lang="tr-TR" dirty="0" err="1" smtClean="0"/>
              <a:t>mf</a:t>
            </a:r>
            <a:r>
              <a:rPr lang="tr-TR" dirty="0" smtClean="0"/>
              <a:t>(1).</a:t>
            </a:r>
            <a:r>
              <a:rPr lang="tr-TR" dirty="0" err="1" smtClean="0"/>
              <a:t>type</a:t>
            </a:r>
            <a:r>
              <a:rPr lang="tr-TR" dirty="0" smtClean="0"/>
              <a:t>='</a:t>
            </a:r>
            <a:r>
              <a:rPr lang="tr-TR" dirty="0" err="1" smtClean="0"/>
              <a:t>trapmf</a:t>
            </a:r>
            <a:r>
              <a:rPr lang="tr-TR" dirty="0" smtClean="0"/>
              <a:t>’</a:t>
            </a:r>
          </a:p>
          <a:p>
            <a:r>
              <a:rPr lang="en-US" dirty="0" smtClean="0"/>
              <a:t> </a:t>
            </a:r>
            <a:r>
              <a:rPr lang="en-US" dirty="0" err="1" smtClean="0"/>
              <a:t>ornekfis</a:t>
            </a:r>
            <a:r>
              <a:rPr lang="en-US" dirty="0" smtClean="0"/>
              <a:t>. input(1).mf(1).</a:t>
            </a:r>
            <a:r>
              <a:rPr lang="en-US" dirty="0" err="1" smtClean="0"/>
              <a:t>params</a:t>
            </a:r>
            <a:r>
              <a:rPr lang="en-US" dirty="0" smtClean="0"/>
              <a:t>=[-2 0 1 3];</a:t>
            </a:r>
            <a:endParaRPr lang="tr-T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0"/>
            <a:ext cx="8229600" cy="1143000"/>
          </a:xfrm>
        </p:spPr>
        <p:txBody>
          <a:bodyPr>
            <a:normAutofit/>
          </a:bodyPr>
          <a:lstStyle/>
          <a:p>
            <a:r>
              <a:rPr lang="en-US" sz="2000" dirty="0" smtClean="0"/>
              <a:t>There are two special cases of a trapezoidal function, which are called R-functions and L-functions:</a:t>
            </a:r>
            <a:endParaRPr lang="tr-TR" sz="2000" dirty="0"/>
          </a:p>
        </p:txBody>
      </p:sp>
      <p:sp>
        <p:nvSpPr>
          <p:cNvPr id="3" name="2 İçerik Yer Tutucusu"/>
          <p:cNvSpPr>
            <a:spLocks noGrp="1"/>
          </p:cNvSpPr>
          <p:nvPr>
            <p:ph idx="1"/>
          </p:nvPr>
        </p:nvSpPr>
        <p:spPr>
          <a:xfrm>
            <a:off x="0" y="1124744"/>
            <a:ext cx="8686800" cy="5199856"/>
          </a:xfrm>
        </p:spPr>
        <p:txBody>
          <a:bodyPr>
            <a:normAutofit/>
          </a:bodyPr>
          <a:lstStyle/>
          <a:p>
            <a:r>
              <a:rPr lang="en-US" sz="2000" dirty="0" smtClean="0"/>
              <a:t>R-functions: with parameters a = b = - ∞ </a:t>
            </a:r>
            <a:endParaRPr lang="tr-TR" sz="2000" dirty="0"/>
          </a:p>
        </p:txBody>
      </p:sp>
      <p:pic>
        <p:nvPicPr>
          <p:cNvPr id="72706" name="Picture 2" descr="C:\Users\acer\Desktop\desctrapR_en.gif"/>
          <p:cNvPicPr>
            <a:picLocks noChangeAspect="1" noChangeArrowheads="1"/>
          </p:cNvPicPr>
          <p:nvPr/>
        </p:nvPicPr>
        <p:blipFill>
          <a:blip r:embed="rId2" cstate="print"/>
          <a:srcRect/>
          <a:stretch>
            <a:fillRect/>
          </a:stretch>
        </p:blipFill>
        <p:spPr bwMode="auto">
          <a:xfrm>
            <a:off x="467544" y="1988840"/>
            <a:ext cx="3744416" cy="1958617"/>
          </a:xfrm>
          <a:prstGeom prst="rect">
            <a:avLst/>
          </a:prstGeom>
          <a:noFill/>
        </p:spPr>
      </p:pic>
      <p:pic>
        <p:nvPicPr>
          <p:cNvPr id="72707" name="Picture 3" descr="C:\Users\acer\Desktop\funtrapR.jpg"/>
          <p:cNvPicPr>
            <a:picLocks noChangeAspect="1" noChangeArrowheads="1"/>
          </p:cNvPicPr>
          <p:nvPr/>
        </p:nvPicPr>
        <p:blipFill>
          <a:blip r:embed="rId3" cstate="print"/>
          <a:srcRect/>
          <a:stretch>
            <a:fillRect/>
          </a:stretch>
        </p:blipFill>
        <p:spPr bwMode="auto">
          <a:xfrm>
            <a:off x="4716016" y="1484784"/>
            <a:ext cx="4127500" cy="2520280"/>
          </a:xfrm>
          <a:prstGeom prst="rect">
            <a:avLst/>
          </a:prstGeom>
          <a:noFill/>
        </p:spPr>
      </p:pic>
      <p:sp>
        <p:nvSpPr>
          <p:cNvPr id="6" name="5 Dikdörtgen"/>
          <p:cNvSpPr/>
          <p:nvPr/>
        </p:nvSpPr>
        <p:spPr>
          <a:xfrm>
            <a:off x="0" y="4077072"/>
            <a:ext cx="4905574" cy="400110"/>
          </a:xfrm>
          <a:prstGeom prst="rect">
            <a:avLst/>
          </a:prstGeom>
        </p:spPr>
        <p:txBody>
          <a:bodyPr wrap="none">
            <a:spAutoFit/>
          </a:bodyPr>
          <a:lstStyle/>
          <a:p>
            <a:r>
              <a:rPr lang="tr-TR" sz="2000" dirty="0" smtClean="0"/>
              <a:t>  </a:t>
            </a:r>
            <a:r>
              <a:rPr lang="en-US" sz="2000" dirty="0" smtClean="0"/>
              <a:t>L-Functions: with parameters c = d = + ∞ </a:t>
            </a:r>
            <a:endParaRPr lang="tr-TR" sz="2000" dirty="0"/>
          </a:p>
        </p:txBody>
      </p:sp>
      <p:pic>
        <p:nvPicPr>
          <p:cNvPr id="72708" name="Picture 4" descr="C:\Users\acer\Desktop\desctrapL_en.gif"/>
          <p:cNvPicPr>
            <a:picLocks noChangeAspect="1" noChangeArrowheads="1"/>
          </p:cNvPicPr>
          <p:nvPr/>
        </p:nvPicPr>
        <p:blipFill>
          <a:blip r:embed="rId4" cstate="print"/>
          <a:srcRect/>
          <a:stretch>
            <a:fillRect/>
          </a:stretch>
        </p:blipFill>
        <p:spPr bwMode="auto">
          <a:xfrm>
            <a:off x="467545" y="4581128"/>
            <a:ext cx="3816424" cy="1978298"/>
          </a:xfrm>
          <a:prstGeom prst="rect">
            <a:avLst/>
          </a:prstGeom>
          <a:noFill/>
        </p:spPr>
      </p:pic>
      <p:pic>
        <p:nvPicPr>
          <p:cNvPr id="72709" name="Picture 5" descr="C:\Users\acer\Desktop\funtrapL.jpg"/>
          <p:cNvPicPr>
            <a:picLocks noChangeAspect="1" noChangeArrowheads="1"/>
          </p:cNvPicPr>
          <p:nvPr/>
        </p:nvPicPr>
        <p:blipFill>
          <a:blip r:embed="rId5" cstate="print"/>
          <a:srcRect/>
          <a:stretch>
            <a:fillRect/>
          </a:stretch>
        </p:blipFill>
        <p:spPr bwMode="auto">
          <a:xfrm>
            <a:off x="4788024" y="4293096"/>
            <a:ext cx="4127500" cy="256490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188640"/>
            <a:ext cx="8229600" cy="1143000"/>
          </a:xfrm>
        </p:spPr>
        <p:txBody>
          <a:bodyPr>
            <a:normAutofit/>
          </a:bodyPr>
          <a:lstStyle/>
          <a:p>
            <a:r>
              <a:rPr lang="en-US" sz="2000" b="1" dirty="0" smtClean="0"/>
              <a:t>Gaussian function</a:t>
            </a:r>
            <a:r>
              <a:rPr lang="en-US" sz="2000" dirty="0" smtClean="0"/>
              <a:t>: defined by a central value </a:t>
            </a:r>
            <a:r>
              <a:rPr lang="en-US" sz="2000" b="1" dirty="0" smtClean="0"/>
              <a:t>m</a:t>
            </a:r>
            <a:r>
              <a:rPr lang="en-US" sz="2000" dirty="0" smtClean="0"/>
              <a:t> and a standard deviation </a:t>
            </a:r>
            <a:r>
              <a:rPr lang="en-US" sz="2000" b="1" dirty="0" smtClean="0"/>
              <a:t>k &gt; 0</a:t>
            </a:r>
            <a:r>
              <a:rPr lang="en-US" sz="2000" dirty="0" smtClean="0"/>
              <a:t>. The smaller k is, the narrower the “bell” is.</a:t>
            </a:r>
            <a:endParaRPr lang="tr-TR" sz="2000" dirty="0"/>
          </a:p>
        </p:txBody>
      </p:sp>
      <p:pic>
        <p:nvPicPr>
          <p:cNvPr id="53251" name="Picture 3" descr="C:\Users\acer\Desktop\descgaus.gif"/>
          <p:cNvPicPr>
            <a:picLocks noChangeAspect="1" noChangeArrowheads="1"/>
          </p:cNvPicPr>
          <p:nvPr/>
        </p:nvPicPr>
        <p:blipFill>
          <a:blip r:embed="rId2" cstate="print"/>
          <a:srcRect/>
          <a:stretch>
            <a:fillRect/>
          </a:stretch>
        </p:blipFill>
        <p:spPr bwMode="auto">
          <a:xfrm>
            <a:off x="323528" y="1628800"/>
            <a:ext cx="3456384" cy="3312368"/>
          </a:xfrm>
          <a:prstGeom prst="rect">
            <a:avLst/>
          </a:prstGeom>
          <a:noFill/>
        </p:spPr>
      </p:pic>
      <p:pic>
        <p:nvPicPr>
          <p:cNvPr id="53252" name="Picture 4" descr="C:\Users\acer\Desktop\fungaus.jpg"/>
          <p:cNvPicPr>
            <a:picLocks noChangeAspect="1" noChangeArrowheads="1"/>
          </p:cNvPicPr>
          <p:nvPr/>
        </p:nvPicPr>
        <p:blipFill>
          <a:blip r:embed="rId3" cstate="print"/>
          <a:srcRect/>
          <a:stretch>
            <a:fillRect/>
          </a:stretch>
        </p:blipFill>
        <p:spPr bwMode="auto">
          <a:xfrm>
            <a:off x="4355976" y="1628800"/>
            <a:ext cx="4127500" cy="3302000"/>
          </a:xfrm>
          <a:prstGeom prst="rect">
            <a:avLst/>
          </a:prstGeom>
          <a:noFill/>
        </p:spPr>
      </p:pic>
      <p:sp>
        <p:nvSpPr>
          <p:cNvPr id="5" name="4 Metin kutusu"/>
          <p:cNvSpPr txBox="1"/>
          <p:nvPr/>
        </p:nvSpPr>
        <p:spPr>
          <a:xfrm>
            <a:off x="539552" y="5226784"/>
            <a:ext cx="7776864" cy="1323439"/>
          </a:xfrm>
          <a:prstGeom prst="rect">
            <a:avLst/>
          </a:prstGeom>
          <a:noFill/>
        </p:spPr>
        <p:txBody>
          <a:bodyPr wrap="square" rtlCol="0">
            <a:spAutoFit/>
          </a:bodyPr>
          <a:lstStyle/>
          <a:p>
            <a:r>
              <a:rPr lang="tr-TR" sz="2000" dirty="0" err="1" smtClean="0">
                <a:solidFill>
                  <a:schemeClr val="tx2"/>
                </a:solidFill>
                <a:latin typeface="+mj-lt"/>
                <a:ea typeface="+mj-ea"/>
                <a:cs typeface="+mj-cs"/>
              </a:rPr>
              <a:t>We</a:t>
            </a:r>
            <a:r>
              <a:rPr lang="tr-TR" sz="2000" dirty="0" smtClean="0">
                <a:solidFill>
                  <a:schemeClr val="tx2"/>
                </a:solidFill>
                <a:latin typeface="+mj-lt"/>
                <a:ea typeface="+mj-ea"/>
                <a:cs typeface="+mj-cs"/>
              </a:rPr>
              <a:t> </a:t>
            </a:r>
            <a:r>
              <a:rPr lang="tr-TR" sz="2000" dirty="0" err="1" smtClean="0">
                <a:solidFill>
                  <a:schemeClr val="tx2"/>
                </a:solidFill>
                <a:latin typeface="+mj-lt"/>
                <a:ea typeface="+mj-ea"/>
                <a:cs typeface="+mj-cs"/>
              </a:rPr>
              <a:t>use</a:t>
            </a:r>
            <a:r>
              <a:rPr lang="tr-TR" sz="2000" dirty="0" smtClean="0">
                <a:solidFill>
                  <a:schemeClr val="tx2"/>
                </a:solidFill>
                <a:latin typeface="+mj-lt"/>
                <a:ea typeface="+mj-ea"/>
                <a:cs typeface="+mj-cs"/>
              </a:rPr>
              <a:t> 2 </a:t>
            </a:r>
            <a:r>
              <a:rPr lang="tr-TR" sz="2000" dirty="0" err="1" smtClean="0">
                <a:solidFill>
                  <a:schemeClr val="tx2"/>
                </a:solidFill>
                <a:latin typeface="+mj-lt"/>
                <a:ea typeface="+mj-ea"/>
                <a:cs typeface="+mj-cs"/>
              </a:rPr>
              <a:t>parameters</a:t>
            </a:r>
            <a:r>
              <a:rPr lang="tr-TR" sz="2000" dirty="0" smtClean="0">
                <a:solidFill>
                  <a:schemeClr val="tx2"/>
                </a:solidFill>
                <a:latin typeface="+mj-lt"/>
                <a:ea typeface="+mj-ea"/>
                <a:cs typeface="+mj-cs"/>
              </a:rPr>
              <a:t> in </a:t>
            </a:r>
            <a:r>
              <a:rPr lang="tr-TR" sz="2000" dirty="0" err="1" smtClean="0">
                <a:solidFill>
                  <a:schemeClr val="tx2"/>
                </a:solidFill>
                <a:latin typeface="+mj-lt"/>
                <a:ea typeface="+mj-ea"/>
                <a:cs typeface="+mj-cs"/>
              </a:rPr>
              <a:t>matlab</a:t>
            </a:r>
            <a:endParaRPr lang="tr-TR" sz="2000" dirty="0" smtClean="0">
              <a:solidFill>
                <a:schemeClr val="tx2"/>
              </a:solidFill>
              <a:latin typeface="+mj-lt"/>
              <a:ea typeface="+mj-ea"/>
              <a:cs typeface="+mj-cs"/>
            </a:endParaRPr>
          </a:p>
          <a:p>
            <a:endParaRPr lang="tr-TR" sz="2000" dirty="0" smtClean="0">
              <a:solidFill>
                <a:schemeClr val="tx2"/>
              </a:solidFill>
              <a:latin typeface="+mj-lt"/>
              <a:ea typeface="+mj-ea"/>
              <a:cs typeface="+mj-cs"/>
            </a:endParaRPr>
          </a:p>
          <a:p>
            <a:r>
              <a:rPr lang="tr-TR" sz="2000" dirty="0" smtClean="0">
                <a:solidFill>
                  <a:schemeClr val="tx2"/>
                </a:solidFill>
                <a:latin typeface="+mj-lt"/>
                <a:ea typeface="+mj-ea"/>
                <a:cs typeface="+mj-cs"/>
              </a:rPr>
              <a:t> </a:t>
            </a:r>
            <a:r>
              <a:rPr lang="tr-TR" sz="2000" dirty="0" err="1" smtClean="0">
                <a:solidFill>
                  <a:schemeClr val="tx2"/>
                </a:solidFill>
                <a:latin typeface="+mj-lt"/>
                <a:ea typeface="+mj-ea"/>
                <a:cs typeface="+mj-cs"/>
              </a:rPr>
              <a:t>ornekfis</a:t>
            </a:r>
            <a:r>
              <a:rPr lang="tr-TR" sz="2000" dirty="0" smtClean="0">
                <a:solidFill>
                  <a:schemeClr val="tx2"/>
                </a:solidFill>
                <a:latin typeface="+mj-lt"/>
                <a:ea typeface="+mj-ea"/>
                <a:cs typeface="+mj-cs"/>
              </a:rPr>
              <a:t>.</a:t>
            </a:r>
            <a:r>
              <a:rPr lang="tr-TR" sz="2000" dirty="0" err="1" smtClean="0">
                <a:solidFill>
                  <a:schemeClr val="tx2"/>
                </a:solidFill>
                <a:latin typeface="+mj-lt"/>
                <a:ea typeface="+mj-ea"/>
                <a:cs typeface="+mj-cs"/>
              </a:rPr>
              <a:t>input</a:t>
            </a:r>
            <a:r>
              <a:rPr lang="tr-TR" sz="2000" dirty="0" smtClean="0">
                <a:solidFill>
                  <a:schemeClr val="tx2"/>
                </a:solidFill>
                <a:latin typeface="+mj-lt"/>
                <a:ea typeface="+mj-ea"/>
                <a:cs typeface="+mj-cs"/>
              </a:rPr>
              <a:t>(1).</a:t>
            </a:r>
            <a:r>
              <a:rPr lang="tr-TR" sz="2000" dirty="0" err="1" smtClean="0">
                <a:solidFill>
                  <a:schemeClr val="tx2"/>
                </a:solidFill>
                <a:latin typeface="+mj-lt"/>
                <a:ea typeface="+mj-ea"/>
                <a:cs typeface="+mj-cs"/>
              </a:rPr>
              <a:t>mf</a:t>
            </a:r>
            <a:r>
              <a:rPr lang="tr-TR" sz="2000" dirty="0" smtClean="0">
                <a:solidFill>
                  <a:schemeClr val="tx2"/>
                </a:solidFill>
                <a:latin typeface="+mj-lt"/>
                <a:ea typeface="+mj-ea"/>
                <a:cs typeface="+mj-cs"/>
              </a:rPr>
              <a:t>(1).</a:t>
            </a:r>
            <a:r>
              <a:rPr lang="tr-TR" sz="2000" dirty="0" err="1" smtClean="0">
                <a:solidFill>
                  <a:schemeClr val="tx2"/>
                </a:solidFill>
                <a:latin typeface="+mj-lt"/>
                <a:ea typeface="+mj-ea"/>
                <a:cs typeface="+mj-cs"/>
              </a:rPr>
              <a:t>type</a:t>
            </a:r>
            <a:r>
              <a:rPr lang="tr-TR" sz="2000" dirty="0" smtClean="0">
                <a:solidFill>
                  <a:schemeClr val="tx2"/>
                </a:solidFill>
                <a:latin typeface="+mj-lt"/>
                <a:ea typeface="+mj-ea"/>
                <a:cs typeface="+mj-cs"/>
              </a:rPr>
              <a:t>='</a:t>
            </a:r>
            <a:r>
              <a:rPr lang="tr-TR" sz="2000" dirty="0" err="1" smtClean="0">
                <a:solidFill>
                  <a:schemeClr val="tx2"/>
                </a:solidFill>
                <a:latin typeface="+mj-lt"/>
                <a:ea typeface="+mj-ea"/>
                <a:cs typeface="+mj-cs"/>
              </a:rPr>
              <a:t>gaussmf</a:t>
            </a:r>
            <a:r>
              <a:rPr lang="tr-TR" sz="2000" dirty="0" smtClean="0">
                <a:solidFill>
                  <a:schemeClr val="tx2"/>
                </a:solidFill>
                <a:latin typeface="+mj-lt"/>
                <a:ea typeface="+mj-ea"/>
                <a:cs typeface="+mj-cs"/>
              </a:rPr>
              <a:t>’</a:t>
            </a:r>
          </a:p>
          <a:p>
            <a:r>
              <a:rPr lang="en-US" sz="2000" dirty="0" smtClean="0">
                <a:solidFill>
                  <a:schemeClr val="tx2"/>
                </a:solidFill>
                <a:latin typeface="+mj-lt"/>
                <a:ea typeface="+mj-ea"/>
                <a:cs typeface="+mj-cs"/>
              </a:rPr>
              <a:t> </a:t>
            </a:r>
            <a:r>
              <a:rPr lang="en-US" sz="2000" dirty="0" err="1" smtClean="0">
                <a:solidFill>
                  <a:schemeClr val="tx2"/>
                </a:solidFill>
                <a:latin typeface="+mj-lt"/>
                <a:ea typeface="+mj-ea"/>
                <a:cs typeface="+mj-cs"/>
              </a:rPr>
              <a:t>ornekfis</a:t>
            </a:r>
            <a:r>
              <a:rPr lang="en-US" sz="2000" dirty="0" smtClean="0">
                <a:solidFill>
                  <a:schemeClr val="tx2"/>
                </a:solidFill>
                <a:latin typeface="+mj-lt"/>
                <a:ea typeface="+mj-ea"/>
                <a:cs typeface="+mj-cs"/>
              </a:rPr>
              <a:t>. input(1).mf(1).</a:t>
            </a:r>
            <a:r>
              <a:rPr lang="en-US" sz="2000" dirty="0" err="1" smtClean="0">
                <a:solidFill>
                  <a:schemeClr val="tx2"/>
                </a:solidFill>
                <a:latin typeface="+mj-lt"/>
                <a:ea typeface="+mj-ea"/>
                <a:cs typeface="+mj-cs"/>
              </a:rPr>
              <a:t>params</a:t>
            </a:r>
            <a:r>
              <a:rPr lang="en-US" sz="2000" dirty="0" smtClean="0">
                <a:solidFill>
                  <a:schemeClr val="tx2"/>
                </a:solidFill>
                <a:latin typeface="+mj-lt"/>
                <a:ea typeface="+mj-ea"/>
                <a:cs typeface="+mj-cs"/>
              </a:rPr>
              <a:t>=[2 1];</a:t>
            </a:r>
            <a:endParaRPr lang="tr-TR" sz="2000" dirty="0" smtClean="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332656"/>
            <a:ext cx="8229600" cy="1143000"/>
          </a:xfrm>
        </p:spPr>
        <p:txBody>
          <a:bodyPr>
            <a:normAutofit/>
          </a:bodyPr>
          <a:lstStyle/>
          <a:p>
            <a:r>
              <a:rPr lang="en-US" sz="3600" dirty="0" smtClean="0"/>
              <a:t>Fuzzy Logic Operators</a:t>
            </a:r>
            <a:endParaRPr lang="tr-TR" sz="3600" dirty="0"/>
          </a:p>
        </p:txBody>
      </p:sp>
      <p:sp>
        <p:nvSpPr>
          <p:cNvPr id="3" name="2 İçerik Yer Tutucusu"/>
          <p:cNvSpPr>
            <a:spLocks noGrp="1"/>
          </p:cNvSpPr>
          <p:nvPr>
            <p:ph idx="1"/>
          </p:nvPr>
        </p:nvSpPr>
        <p:spPr>
          <a:xfrm>
            <a:off x="0" y="1935480"/>
            <a:ext cx="5436096" cy="4389120"/>
          </a:xfrm>
        </p:spPr>
        <p:txBody>
          <a:bodyPr/>
          <a:lstStyle/>
          <a:p>
            <a:endParaRPr lang="tr-TR" dirty="0"/>
          </a:p>
        </p:txBody>
      </p:sp>
      <p:graphicFrame>
        <p:nvGraphicFramePr>
          <p:cNvPr id="4" name="Nesne 3"/>
          <p:cNvGraphicFramePr>
            <a:graphicFrameLocks noChangeAspect="1"/>
          </p:cNvGraphicFramePr>
          <p:nvPr>
            <p:extLst>
              <p:ext uri="{D42A27DB-BD31-4B8C-83A1-F6EECF244321}">
                <p14:modId xmlns:p14="http://schemas.microsoft.com/office/powerpoint/2010/main" val="3236965884"/>
              </p:ext>
            </p:extLst>
          </p:nvPr>
        </p:nvGraphicFramePr>
        <p:xfrm>
          <a:off x="251520" y="2972673"/>
          <a:ext cx="3249612" cy="400050"/>
        </p:xfrm>
        <a:graphic>
          <a:graphicData uri="http://schemas.openxmlformats.org/presentationml/2006/ole">
            <mc:AlternateContent xmlns:mc="http://schemas.openxmlformats.org/markup-compatibility/2006">
              <mc:Choice xmlns:v="urn:schemas-microsoft-com:vml" Requires="v">
                <p:oleObj spid="_x0000_s63517" r:id="rId3" imgW="1854200" imgH="228600" progId="Equation.3">
                  <p:embed/>
                </p:oleObj>
              </mc:Choice>
              <mc:Fallback>
                <p:oleObj r:id="rId3" imgW="1854200" imgH="228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2972673"/>
                        <a:ext cx="3249612"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Dikdörtgen 4"/>
          <p:cNvSpPr/>
          <p:nvPr/>
        </p:nvSpPr>
        <p:spPr>
          <a:xfrm>
            <a:off x="251520" y="2612633"/>
            <a:ext cx="1378904" cy="369332"/>
          </a:xfrm>
          <a:prstGeom prst="rect">
            <a:avLst/>
          </a:prstGeom>
        </p:spPr>
        <p:txBody>
          <a:bodyPr wrap="none">
            <a:spAutoFit/>
          </a:bodyPr>
          <a:lstStyle/>
          <a:p>
            <a:r>
              <a:rPr lang="en-GB" b="1" dirty="0"/>
              <a:t>Fuzzy Union</a:t>
            </a:r>
            <a:endParaRPr lang="tr-TR" dirty="0"/>
          </a:p>
        </p:txBody>
      </p:sp>
      <p:sp>
        <p:nvSpPr>
          <p:cNvPr id="6" name="Dikdörtgen 5"/>
          <p:cNvSpPr/>
          <p:nvPr/>
        </p:nvSpPr>
        <p:spPr>
          <a:xfrm>
            <a:off x="251520" y="3562755"/>
            <a:ext cx="1981633" cy="369332"/>
          </a:xfrm>
          <a:prstGeom prst="rect">
            <a:avLst/>
          </a:prstGeom>
        </p:spPr>
        <p:txBody>
          <a:bodyPr wrap="none">
            <a:spAutoFit/>
          </a:bodyPr>
          <a:lstStyle/>
          <a:p>
            <a:r>
              <a:rPr lang="en-GB" b="1" dirty="0"/>
              <a:t>Fuzzy Intersection</a:t>
            </a:r>
            <a:endParaRPr lang="tr-TR" dirty="0"/>
          </a:p>
        </p:txBody>
      </p:sp>
      <p:graphicFrame>
        <p:nvGraphicFramePr>
          <p:cNvPr id="7" name="Nesne 6"/>
          <p:cNvGraphicFramePr>
            <a:graphicFrameLocks noChangeAspect="1"/>
          </p:cNvGraphicFramePr>
          <p:nvPr>
            <p:extLst>
              <p:ext uri="{D42A27DB-BD31-4B8C-83A1-F6EECF244321}">
                <p14:modId xmlns:p14="http://schemas.microsoft.com/office/powerpoint/2010/main" val="767140875"/>
              </p:ext>
            </p:extLst>
          </p:nvPr>
        </p:nvGraphicFramePr>
        <p:xfrm>
          <a:off x="247085" y="3937253"/>
          <a:ext cx="3167062" cy="377825"/>
        </p:xfrm>
        <a:graphic>
          <a:graphicData uri="http://schemas.openxmlformats.org/presentationml/2006/ole">
            <mc:AlternateContent xmlns:mc="http://schemas.openxmlformats.org/markup-compatibility/2006">
              <mc:Choice xmlns:v="urn:schemas-microsoft-com:vml" Requires="v">
                <p:oleObj spid="_x0000_s63518" r:id="rId5" imgW="1841500" imgH="215900" progId="Equation.3">
                  <p:embed/>
                </p:oleObj>
              </mc:Choice>
              <mc:Fallback>
                <p:oleObj r:id="rId5" imgW="1841500" imgH="2159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7085" y="3937253"/>
                        <a:ext cx="3167062"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Dikdörtgen 7"/>
          <p:cNvSpPr/>
          <p:nvPr/>
        </p:nvSpPr>
        <p:spPr>
          <a:xfrm>
            <a:off x="251520" y="4484841"/>
            <a:ext cx="2064989" cy="369332"/>
          </a:xfrm>
          <a:prstGeom prst="rect">
            <a:avLst/>
          </a:prstGeom>
        </p:spPr>
        <p:txBody>
          <a:bodyPr wrap="none">
            <a:spAutoFit/>
          </a:bodyPr>
          <a:lstStyle/>
          <a:p>
            <a:r>
              <a:rPr lang="en-GB" b="1" dirty="0"/>
              <a:t>Fuzzy Complement</a:t>
            </a:r>
            <a:endParaRPr lang="tr-TR" dirty="0"/>
          </a:p>
        </p:txBody>
      </p:sp>
      <p:graphicFrame>
        <p:nvGraphicFramePr>
          <p:cNvPr id="9" name="Nesne 8"/>
          <p:cNvGraphicFramePr>
            <a:graphicFrameLocks noChangeAspect="1"/>
          </p:cNvGraphicFramePr>
          <p:nvPr>
            <p:extLst>
              <p:ext uri="{D42A27DB-BD31-4B8C-83A1-F6EECF244321}">
                <p14:modId xmlns:p14="http://schemas.microsoft.com/office/powerpoint/2010/main" val="369145105"/>
              </p:ext>
            </p:extLst>
          </p:nvPr>
        </p:nvGraphicFramePr>
        <p:xfrm>
          <a:off x="251520" y="4839456"/>
          <a:ext cx="2274888" cy="587375"/>
        </p:xfrm>
        <a:graphic>
          <a:graphicData uri="http://schemas.openxmlformats.org/presentationml/2006/ole">
            <mc:AlternateContent xmlns:mc="http://schemas.openxmlformats.org/markup-compatibility/2006">
              <mc:Choice xmlns:v="urn:schemas-microsoft-com:vml" Requires="v">
                <p:oleObj spid="_x0000_s63519" r:id="rId7" imgW="1143000" imgH="292100" progId="Equation.3">
                  <p:embed/>
                </p:oleObj>
              </mc:Choice>
              <mc:Fallback>
                <p:oleObj r:id="rId7" imgW="1143000" imgH="2921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520" y="4839456"/>
                        <a:ext cx="2274888" cy="587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Dikdörtgen 9"/>
          <p:cNvSpPr/>
          <p:nvPr/>
        </p:nvSpPr>
        <p:spPr>
          <a:xfrm>
            <a:off x="3923928" y="2132856"/>
            <a:ext cx="5018064" cy="3477875"/>
          </a:xfrm>
          <a:prstGeom prst="rect">
            <a:avLst/>
          </a:prstGeom>
        </p:spPr>
        <p:txBody>
          <a:bodyPr wrap="square">
            <a:spAutoFit/>
          </a:bodyPr>
          <a:lstStyle/>
          <a:p>
            <a:r>
              <a:rPr lang="en-GB" sz="2000" dirty="0">
                <a:latin typeface="Times New Roman" pitchFamily="18" charset="0"/>
              </a:rPr>
              <a:t>Suppose we have the following (discrete) fuzzy sets:</a:t>
            </a:r>
          </a:p>
          <a:p>
            <a:pPr algn="ctr"/>
            <a:r>
              <a:rPr lang="en-GB" sz="2000" i="1" dirty="0">
                <a:latin typeface="Times New Roman" pitchFamily="18" charset="0"/>
              </a:rPr>
              <a:t>A </a:t>
            </a:r>
            <a:r>
              <a:rPr lang="en-GB" sz="2000" dirty="0"/>
              <a:t>= </a:t>
            </a:r>
            <a:r>
              <a:rPr lang="en-GB" sz="2000" dirty="0">
                <a:latin typeface="Times New Roman" pitchFamily="18" charset="0"/>
              </a:rPr>
              <a:t>0.4/1</a:t>
            </a:r>
            <a:r>
              <a:rPr lang="en-GB" sz="2000" dirty="0"/>
              <a:t>+</a:t>
            </a:r>
            <a:r>
              <a:rPr lang="en-GB" sz="2000" dirty="0">
                <a:latin typeface="Times New Roman" pitchFamily="18" charset="0"/>
              </a:rPr>
              <a:t>0.6/2</a:t>
            </a:r>
            <a:r>
              <a:rPr lang="en-GB" sz="2000" dirty="0"/>
              <a:t>+</a:t>
            </a:r>
            <a:r>
              <a:rPr lang="en-GB" sz="2000" dirty="0">
                <a:latin typeface="Times New Roman" pitchFamily="18" charset="0"/>
              </a:rPr>
              <a:t>0.7/3</a:t>
            </a:r>
            <a:r>
              <a:rPr lang="en-GB" sz="2000" dirty="0"/>
              <a:t>+</a:t>
            </a:r>
            <a:r>
              <a:rPr lang="en-GB" sz="2000" dirty="0">
                <a:latin typeface="Times New Roman" pitchFamily="18" charset="0"/>
              </a:rPr>
              <a:t>0.8/4</a:t>
            </a:r>
          </a:p>
          <a:p>
            <a:pPr algn="ctr"/>
            <a:r>
              <a:rPr lang="en-GB" sz="2000" i="1" dirty="0">
                <a:latin typeface="Times New Roman" pitchFamily="18" charset="0"/>
              </a:rPr>
              <a:t>B </a:t>
            </a:r>
            <a:r>
              <a:rPr lang="en-GB" sz="2000" dirty="0"/>
              <a:t>= </a:t>
            </a:r>
            <a:r>
              <a:rPr lang="en-GB" sz="2000" dirty="0">
                <a:latin typeface="Times New Roman" pitchFamily="18" charset="0"/>
              </a:rPr>
              <a:t>0.3/1</a:t>
            </a:r>
            <a:r>
              <a:rPr lang="en-GB" sz="2000" dirty="0"/>
              <a:t>+</a:t>
            </a:r>
            <a:r>
              <a:rPr lang="en-GB" sz="2000" dirty="0">
                <a:latin typeface="Times New Roman" pitchFamily="18" charset="0"/>
              </a:rPr>
              <a:t>0.65/2</a:t>
            </a:r>
            <a:r>
              <a:rPr lang="en-GB" sz="2000" dirty="0"/>
              <a:t>+</a:t>
            </a:r>
            <a:r>
              <a:rPr lang="en-GB" sz="2000" dirty="0">
                <a:latin typeface="Times New Roman" pitchFamily="18" charset="0"/>
              </a:rPr>
              <a:t>0.4/3</a:t>
            </a:r>
            <a:r>
              <a:rPr lang="en-GB" sz="2000" dirty="0"/>
              <a:t>+</a:t>
            </a:r>
            <a:r>
              <a:rPr lang="en-GB" sz="2000" dirty="0">
                <a:latin typeface="Times New Roman" pitchFamily="18" charset="0"/>
              </a:rPr>
              <a:t>0</a:t>
            </a:r>
            <a:r>
              <a:rPr lang="en-GB" sz="2000" dirty="0"/>
              <a:t>.</a:t>
            </a:r>
            <a:r>
              <a:rPr lang="en-GB" sz="2000" dirty="0">
                <a:latin typeface="Times New Roman" pitchFamily="18" charset="0"/>
              </a:rPr>
              <a:t>1/4</a:t>
            </a:r>
          </a:p>
          <a:p>
            <a:endParaRPr lang="en-GB" sz="2000" dirty="0">
              <a:latin typeface="Times New Roman" pitchFamily="18" charset="0"/>
            </a:endParaRPr>
          </a:p>
          <a:p>
            <a:r>
              <a:rPr lang="en-GB" sz="2000" b="1" dirty="0">
                <a:latin typeface="Times New Roman" pitchFamily="18" charset="0"/>
              </a:rPr>
              <a:t>The union of the fuzzy sets </a:t>
            </a:r>
            <a:r>
              <a:rPr lang="en-GB" sz="2000" b="1" i="1" dirty="0">
                <a:latin typeface="Times New Roman" pitchFamily="18" charset="0"/>
              </a:rPr>
              <a:t>A </a:t>
            </a:r>
            <a:r>
              <a:rPr lang="en-GB" sz="2000" b="1" dirty="0">
                <a:latin typeface="Times New Roman" pitchFamily="18" charset="0"/>
              </a:rPr>
              <a:t>and </a:t>
            </a:r>
            <a:r>
              <a:rPr lang="en-GB" sz="2000" b="1" i="1" dirty="0">
                <a:latin typeface="Times New Roman" pitchFamily="18" charset="0"/>
              </a:rPr>
              <a:t>B</a:t>
            </a:r>
          </a:p>
          <a:p>
            <a:r>
              <a:rPr lang="en-GB" sz="2000" i="1" dirty="0">
                <a:latin typeface="Times New Roman" pitchFamily="18" charset="0"/>
              </a:rPr>
              <a:t>= </a:t>
            </a:r>
            <a:r>
              <a:rPr lang="en-GB" sz="2000" dirty="0">
                <a:latin typeface="Times New Roman" pitchFamily="18" charset="0"/>
              </a:rPr>
              <a:t>0.4/1</a:t>
            </a:r>
            <a:r>
              <a:rPr lang="en-GB" sz="2000" dirty="0"/>
              <a:t>+</a:t>
            </a:r>
            <a:r>
              <a:rPr lang="en-GB" sz="2000" dirty="0">
                <a:latin typeface="Times New Roman" pitchFamily="18" charset="0"/>
              </a:rPr>
              <a:t>0.65/2</a:t>
            </a:r>
            <a:r>
              <a:rPr lang="en-GB" sz="2000" dirty="0"/>
              <a:t>+</a:t>
            </a:r>
            <a:r>
              <a:rPr lang="en-GB" sz="2000" dirty="0">
                <a:latin typeface="Times New Roman" pitchFamily="18" charset="0"/>
              </a:rPr>
              <a:t>0.7/3</a:t>
            </a:r>
            <a:r>
              <a:rPr lang="en-GB" sz="2000" dirty="0"/>
              <a:t>+</a:t>
            </a:r>
            <a:r>
              <a:rPr lang="en-GB" sz="2000" dirty="0">
                <a:latin typeface="Times New Roman" pitchFamily="18" charset="0"/>
              </a:rPr>
              <a:t>0.8/4</a:t>
            </a:r>
            <a:endParaRPr lang="en-GB" sz="2000" i="1" dirty="0">
              <a:latin typeface="Times New Roman" pitchFamily="18" charset="0"/>
            </a:endParaRPr>
          </a:p>
          <a:p>
            <a:r>
              <a:rPr lang="en-GB" sz="2000" b="1" dirty="0">
                <a:latin typeface="Times New Roman" pitchFamily="18" charset="0"/>
              </a:rPr>
              <a:t>The intersection of the fuzzy sets </a:t>
            </a:r>
            <a:r>
              <a:rPr lang="en-GB" sz="2000" b="1" i="1" dirty="0">
                <a:latin typeface="Times New Roman" pitchFamily="18" charset="0"/>
              </a:rPr>
              <a:t>A </a:t>
            </a:r>
            <a:r>
              <a:rPr lang="en-GB" sz="2000" b="1" dirty="0">
                <a:latin typeface="Times New Roman" pitchFamily="18" charset="0"/>
              </a:rPr>
              <a:t>and </a:t>
            </a:r>
            <a:r>
              <a:rPr lang="en-GB" sz="2000" b="1" i="1" dirty="0">
                <a:latin typeface="Times New Roman" pitchFamily="18" charset="0"/>
              </a:rPr>
              <a:t>B</a:t>
            </a:r>
          </a:p>
          <a:p>
            <a:r>
              <a:rPr lang="en-GB" sz="2000" i="1" dirty="0">
                <a:latin typeface="Times New Roman" pitchFamily="18" charset="0"/>
              </a:rPr>
              <a:t>= </a:t>
            </a:r>
            <a:r>
              <a:rPr lang="en-GB" sz="2000" dirty="0">
                <a:latin typeface="Times New Roman" pitchFamily="18" charset="0"/>
              </a:rPr>
              <a:t>0.3/1</a:t>
            </a:r>
            <a:r>
              <a:rPr lang="en-GB" sz="2000" dirty="0"/>
              <a:t>+</a:t>
            </a:r>
            <a:r>
              <a:rPr lang="en-GB" sz="2000" dirty="0">
                <a:latin typeface="Times New Roman" pitchFamily="18" charset="0"/>
              </a:rPr>
              <a:t>0.6/2</a:t>
            </a:r>
            <a:r>
              <a:rPr lang="en-GB" sz="2000" dirty="0"/>
              <a:t>+</a:t>
            </a:r>
            <a:r>
              <a:rPr lang="en-GB" sz="2000" dirty="0">
                <a:latin typeface="Times New Roman" pitchFamily="18" charset="0"/>
              </a:rPr>
              <a:t>0.4/3</a:t>
            </a:r>
            <a:r>
              <a:rPr lang="en-GB" sz="2000" dirty="0"/>
              <a:t>+</a:t>
            </a:r>
            <a:r>
              <a:rPr lang="en-GB" sz="2000" dirty="0">
                <a:latin typeface="Times New Roman" pitchFamily="18" charset="0"/>
              </a:rPr>
              <a:t>0.1/4</a:t>
            </a:r>
            <a:endParaRPr lang="en-GB" sz="2000" i="1" dirty="0">
              <a:latin typeface="Times New Roman" pitchFamily="18" charset="0"/>
            </a:endParaRPr>
          </a:p>
          <a:p>
            <a:r>
              <a:rPr lang="en-GB" sz="2000" b="1" dirty="0">
                <a:latin typeface="Times New Roman" pitchFamily="18" charset="0"/>
              </a:rPr>
              <a:t>The complement of the fuzzy set A</a:t>
            </a:r>
          </a:p>
          <a:p>
            <a:r>
              <a:rPr lang="en-GB" sz="2000" dirty="0">
                <a:latin typeface="Times New Roman" pitchFamily="18" charset="0"/>
              </a:rPr>
              <a:t>= 0.6/1</a:t>
            </a:r>
            <a:r>
              <a:rPr lang="en-GB" sz="2000" dirty="0"/>
              <a:t>+</a:t>
            </a:r>
            <a:r>
              <a:rPr lang="en-GB" sz="2000" dirty="0">
                <a:latin typeface="Times New Roman" pitchFamily="18" charset="0"/>
              </a:rPr>
              <a:t>0.4/2</a:t>
            </a:r>
            <a:r>
              <a:rPr lang="en-GB" sz="2000" dirty="0"/>
              <a:t>+</a:t>
            </a:r>
            <a:r>
              <a:rPr lang="en-GB" sz="2000" dirty="0">
                <a:latin typeface="Times New Roman" pitchFamily="18" charset="0"/>
              </a:rPr>
              <a:t>0.3/3</a:t>
            </a:r>
            <a:r>
              <a:rPr lang="en-GB" sz="2000" dirty="0"/>
              <a:t>+</a:t>
            </a:r>
            <a:r>
              <a:rPr lang="en-GB" sz="2000" dirty="0">
                <a:latin typeface="Times New Roman" pitchFamily="18" charset="0"/>
              </a:rPr>
              <a:t>0.2/4</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476672"/>
            <a:ext cx="8229600" cy="1143000"/>
          </a:xfrm>
        </p:spPr>
        <p:txBody>
          <a:bodyPr>
            <a:normAutofit/>
          </a:bodyPr>
          <a:lstStyle/>
          <a:p>
            <a:r>
              <a:rPr lang="tr-TR" sz="3600" dirty="0" err="1" smtClean="0"/>
              <a:t>Fuzzy</a:t>
            </a:r>
            <a:r>
              <a:rPr lang="tr-TR" sz="3600" dirty="0" smtClean="0"/>
              <a:t> </a:t>
            </a:r>
            <a:r>
              <a:rPr lang="tr-TR" sz="3600" dirty="0" err="1" smtClean="0"/>
              <a:t>Logic</a:t>
            </a:r>
            <a:r>
              <a:rPr lang="tr-TR" sz="3600" dirty="0" smtClean="0"/>
              <a:t> </a:t>
            </a:r>
            <a:r>
              <a:rPr lang="tr-TR" sz="3600" dirty="0" err="1" smtClean="0"/>
              <a:t>Operators</a:t>
            </a:r>
            <a:r>
              <a:rPr lang="tr-TR" sz="3600" dirty="0" smtClean="0"/>
              <a:t>(</a:t>
            </a:r>
            <a:r>
              <a:rPr lang="tr-TR" sz="3600" dirty="0" err="1" smtClean="0"/>
              <a:t>Cont</a:t>
            </a:r>
            <a:r>
              <a:rPr lang="tr-TR" sz="3600" dirty="0" smtClean="0"/>
              <a:t>..)</a:t>
            </a:r>
            <a:endParaRPr lang="tr-TR" sz="3600" dirty="0"/>
          </a:p>
        </p:txBody>
      </p:sp>
      <p:pic>
        <p:nvPicPr>
          <p:cNvPr id="4" name="Picture 5" descr="C:\WINDOWS\Desktop\fuzzy\FLLL - Operations on Fuzzy Sets_files\fuzzy_fig3.1.gif"/>
          <p:cNvPicPr>
            <a:picLocks noChangeAspect="1" noChangeArrowheads="1"/>
          </p:cNvPicPr>
          <p:nvPr/>
        </p:nvPicPr>
        <p:blipFill>
          <a:blip r:embed="rId2" cstate="print">
            <a:extLst>
              <a:ext uri="{28A0092B-C50C-407E-A947-70E740481C1C}">
                <a14:useLocalDpi xmlns:a14="http://schemas.microsoft.com/office/drawing/2010/main" val="0"/>
              </a:ext>
            </a:extLst>
          </a:blip>
          <a:srcRect l="10820" r="4779"/>
          <a:stretch>
            <a:fillRect/>
          </a:stretch>
        </p:blipFill>
        <p:spPr bwMode="auto">
          <a:xfrm>
            <a:off x="1187624" y="1916832"/>
            <a:ext cx="2971800"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C:\WINDOWS\Desktop\fuzzy\FLLL - Operations on Fuzzy Sets_files\fuzzy_fig3.2.gif"/>
          <p:cNvPicPr>
            <a:picLocks noChangeAspect="1" noChangeArrowheads="1"/>
          </p:cNvPicPr>
          <p:nvPr/>
        </p:nvPicPr>
        <p:blipFill>
          <a:blip r:embed="rId3" cstate="print">
            <a:extLst>
              <a:ext uri="{28A0092B-C50C-407E-A947-70E740481C1C}">
                <a14:useLocalDpi xmlns:a14="http://schemas.microsoft.com/office/drawing/2010/main" val="0"/>
              </a:ext>
            </a:extLst>
          </a:blip>
          <a:srcRect l="10786" r="5078"/>
          <a:stretch>
            <a:fillRect/>
          </a:stretch>
        </p:blipFill>
        <p:spPr bwMode="auto">
          <a:xfrm>
            <a:off x="4788024" y="1988840"/>
            <a:ext cx="2971800"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C:\WINDOWS\Desktop\fuzzy\FLLL - Operations on Fuzzy Sets_files\fuzzy_fig3.3.gif"/>
          <p:cNvPicPr>
            <a:picLocks noChangeAspect="1" noChangeArrowheads="1"/>
          </p:cNvPicPr>
          <p:nvPr/>
        </p:nvPicPr>
        <p:blipFill>
          <a:blip r:embed="rId4" cstate="print">
            <a:extLst>
              <a:ext uri="{28A0092B-C50C-407E-A947-70E740481C1C}">
                <a14:useLocalDpi xmlns:a14="http://schemas.microsoft.com/office/drawing/2010/main" val="0"/>
              </a:ext>
            </a:extLst>
          </a:blip>
          <a:srcRect l="15790" r="5263"/>
          <a:stretch>
            <a:fillRect/>
          </a:stretch>
        </p:blipFill>
        <p:spPr bwMode="auto">
          <a:xfrm>
            <a:off x="527508" y="4140200"/>
            <a:ext cx="22860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C:\WINDOWS\Desktop\fuzzy\FLLL - Operations on Fuzzy Sets_files\fuzzy_fig3.4.gif"/>
          <p:cNvPicPr>
            <a:picLocks noChangeAspect="1" noChangeArrowheads="1"/>
          </p:cNvPicPr>
          <p:nvPr/>
        </p:nvPicPr>
        <p:blipFill>
          <a:blip r:embed="rId5" cstate="print">
            <a:extLst>
              <a:ext uri="{28A0092B-C50C-407E-A947-70E740481C1C}">
                <a14:useLocalDpi xmlns:a14="http://schemas.microsoft.com/office/drawing/2010/main" val="0"/>
              </a:ext>
            </a:extLst>
          </a:blip>
          <a:srcRect l="15384" r="5128"/>
          <a:stretch>
            <a:fillRect/>
          </a:stretch>
        </p:blipFill>
        <p:spPr bwMode="auto">
          <a:xfrm>
            <a:off x="3499308" y="4140200"/>
            <a:ext cx="2362200" cy="16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C:\WINDOWS\Desktop\fuzzy\FLLL - Operations on Fuzzy Sets_files\fuzzy_fig3.5.gif"/>
          <p:cNvPicPr>
            <a:picLocks noChangeAspect="1" noChangeArrowheads="1"/>
          </p:cNvPicPr>
          <p:nvPr/>
        </p:nvPicPr>
        <p:blipFill>
          <a:blip r:embed="rId6" cstate="print">
            <a:extLst>
              <a:ext uri="{28A0092B-C50C-407E-A947-70E740481C1C}">
                <a14:useLocalDpi xmlns:a14="http://schemas.microsoft.com/office/drawing/2010/main" val="0"/>
              </a:ext>
            </a:extLst>
          </a:blip>
          <a:srcRect l="11191" r="4674"/>
          <a:stretch>
            <a:fillRect/>
          </a:stretch>
        </p:blipFill>
        <p:spPr bwMode="auto">
          <a:xfrm>
            <a:off x="6242508" y="4064000"/>
            <a:ext cx="2362200"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1"/>
          <p:cNvSpPr txBox="1">
            <a:spLocks noChangeArrowheads="1"/>
          </p:cNvSpPr>
          <p:nvPr/>
        </p:nvSpPr>
        <p:spPr bwMode="auto">
          <a:xfrm>
            <a:off x="685800" y="5949280"/>
            <a:ext cx="845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dirty="0"/>
              <a:t>   A </a:t>
            </a:r>
            <a:r>
              <a:rPr lang="en-US" b="1" dirty="0">
                <a:sym typeface="Symbol" pitchFamily="18" charset="2"/>
              </a:rPr>
              <a:t> </a:t>
            </a:r>
            <a:r>
              <a:rPr lang="en-US" dirty="0">
                <a:sym typeface="Symbol" pitchFamily="18" charset="2"/>
              </a:rPr>
              <a:t>B                                   A </a:t>
            </a:r>
            <a:r>
              <a:rPr lang="en-US" b="1" dirty="0">
                <a:sym typeface="Symbol" pitchFamily="18" charset="2"/>
              </a:rPr>
              <a:t></a:t>
            </a:r>
            <a:r>
              <a:rPr lang="en-US" dirty="0">
                <a:sym typeface="Symbol" pitchFamily="18" charset="2"/>
              </a:rPr>
              <a:t> B                           A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332656"/>
            <a:ext cx="8229600" cy="866360"/>
          </a:xfrm>
        </p:spPr>
        <p:txBody>
          <a:bodyPr>
            <a:normAutofit/>
          </a:bodyPr>
          <a:lstStyle/>
          <a:p>
            <a:r>
              <a:rPr lang="tr-TR" sz="3600" dirty="0" err="1" smtClean="0"/>
              <a:t>Fuzzy</a:t>
            </a:r>
            <a:r>
              <a:rPr lang="tr-TR" sz="3600" dirty="0" smtClean="0"/>
              <a:t> </a:t>
            </a:r>
            <a:r>
              <a:rPr lang="tr-TR" sz="3600" dirty="0" err="1" smtClean="0"/>
              <a:t>Logic</a:t>
            </a:r>
            <a:r>
              <a:rPr lang="tr-TR" sz="3600" dirty="0" smtClean="0"/>
              <a:t> </a:t>
            </a:r>
            <a:r>
              <a:rPr lang="tr-TR" sz="3600" dirty="0" err="1" smtClean="0"/>
              <a:t>System</a:t>
            </a:r>
            <a:endParaRPr lang="tr-TR" sz="3600" dirty="0"/>
          </a:p>
        </p:txBody>
      </p:sp>
      <p:sp>
        <p:nvSpPr>
          <p:cNvPr id="3" name="2 İçerik Yer Tutucusu"/>
          <p:cNvSpPr>
            <a:spLocks noGrp="1"/>
          </p:cNvSpPr>
          <p:nvPr>
            <p:ph idx="1"/>
          </p:nvPr>
        </p:nvSpPr>
        <p:spPr>
          <a:xfrm>
            <a:off x="457200" y="4077072"/>
            <a:ext cx="8229600" cy="2247528"/>
          </a:xfrm>
        </p:spPr>
        <p:txBody>
          <a:bodyPr>
            <a:normAutofit fontScale="77500" lnSpcReduction="20000"/>
          </a:bodyPr>
          <a:lstStyle/>
          <a:p>
            <a:r>
              <a:rPr lang="en-US" b="1" dirty="0" err="1" smtClean="0"/>
              <a:t>Fuzzification</a:t>
            </a:r>
            <a:r>
              <a:rPr lang="en-US" b="1" dirty="0" smtClean="0"/>
              <a:t> module:</a:t>
            </a:r>
            <a:r>
              <a:rPr lang="en-US" dirty="0" smtClean="0"/>
              <a:t> transforms the system inputs, which are crisp numbers, into fuzzy sets. This is done by applying a </a:t>
            </a:r>
            <a:r>
              <a:rPr lang="en-US" dirty="0" err="1" smtClean="0"/>
              <a:t>fuzzification</a:t>
            </a:r>
            <a:r>
              <a:rPr lang="en-US" dirty="0" smtClean="0"/>
              <a:t> function.</a:t>
            </a:r>
          </a:p>
          <a:p>
            <a:r>
              <a:rPr lang="en-US" b="1" dirty="0" smtClean="0"/>
              <a:t>Knowledge base:</a:t>
            </a:r>
            <a:r>
              <a:rPr lang="en-US" dirty="0" smtClean="0"/>
              <a:t> stores IF-THEN rules provided by experts.</a:t>
            </a:r>
          </a:p>
          <a:p>
            <a:r>
              <a:rPr lang="en-US" b="1" dirty="0" smtClean="0"/>
              <a:t>Inference engine:</a:t>
            </a:r>
            <a:r>
              <a:rPr lang="en-US" dirty="0" smtClean="0"/>
              <a:t> simulates the human reasoning process by making fuzzy inference on the inputs and IF-THEN rules.</a:t>
            </a:r>
          </a:p>
          <a:p>
            <a:r>
              <a:rPr lang="en-US" b="1" dirty="0" err="1" smtClean="0"/>
              <a:t>Defuzzification</a:t>
            </a:r>
            <a:r>
              <a:rPr lang="en-US" b="1" dirty="0" smtClean="0"/>
              <a:t> module:</a:t>
            </a:r>
            <a:r>
              <a:rPr lang="en-US" dirty="0" smtClean="0"/>
              <a:t> transforms the fuzzy set obtained by the inference engine into a crisp value.</a:t>
            </a:r>
          </a:p>
          <a:p>
            <a:endParaRPr lang="tr-TR" dirty="0"/>
          </a:p>
        </p:txBody>
      </p:sp>
      <p:pic>
        <p:nvPicPr>
          <p:cNvPr id="5" name="Picture 3" descr="C:\Users\acer\Desktop\modulosfis_en.png"/>
          <p:cNvPicPr>
            <a:picLocks noChangeAspect="1" noChangeArrowheads="1"/>
          </p:cNvPicPr>
          <p:nvPr/>
        </p:nvPicPr>
        <p:blipFill>
          <a:blip r:embed="rId2" cstate="print"/>
          <a:srcRect/>
          <a:stretch>
            <a:fillRect/>
          </a:stretch>
        </p:blipFill>
        <p:spPr bwMode="auto">
          <a:xfrm>
            <a:off x="2267744" y="1340768"/>
            <a:ext cx="4276725" cy="242887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1847087"/>
            <a:ext cx="8229600" cy="3805263"/>
          </a:xfrm>
        </p:spPr>
        <p:txBody>
          <a:bodyPr/>
          <a:lstStyle/>
          <a:p>
            <a:endParaRPr lang="tr-TR" dirty="0"/>
          </a:p>
        </p:txBody>
      </p:sp>
      <p:sp>
        <p:nvSpPr>
          <p:cNvPr id="3" name="Content Placeholder 2"/>
          <p:cNvSpPr>
            <a:spLocks noGrp="1"/>
          </p:cNvSpPr>
          <p:nvPr>
            <p:ph idx="1"/>
          </p:nvPr>
        </p:nvSpPr>
        <p:spPr>
          <a:xfrm>
            <a:off x="457200" y="5157192"/>
            <a:ext cx="8229600" cy="1167408"/>
          </a:xfrm>
        </p:spPr>
        <p:txBody>
          <a:bodyPr/>
          <a:lstStyle/>
          <a:p>
            <a:pPr algn="ctr"/>
            <a:r>
              <a:rPr lang="tr-TR" dirty="0" smtClean="0"/>
              <a:t>Prof.Dr. Krassimir ATANASOV</a:t>
            </a:r>
            <a:r>
              <a:rPr lang="tr-TR" dirty="0"/>
              <a:t> </a:t>
            </a:r>
            <a:endParaRPr lang="tr-TR" dirty="0" smtClean="0"/>
          </a:p>
          <a:p>
            <a:pPr marL="0" indent="0" algn="ctr">
              <a:buNone/>
            </a:pPr>
            <a:r>
              <a:rPr lang="tr-TR" dirty="0" smtClean="0"/>
              <a:t>Varna/Bulgaristan 2002</a:t>
            </a:r>
          </a:p>
        </p:txBody>
      </p:sp>
      <p:pic>
        <p:nvPicPr>
          <p:cNvPr id="4" name="Picture 3"/>
          <p:cNvPicPr>
            <a:picLocks noChangeAspect="1"/>
          </p:cNvPicPr>
          <p:nvPr/>
        </p:nvPicPr>
        <p:blipFill>
          <a:blip r:embed="rId2"/>
          <a:stretch>
            <a:fillRect/>
          </a:stretch>
        </p:blipFill>
        <p:spPr>
          <a:xfrm>
            <a:off x="395536" y="620688"/>
            <a:ext cx="8291264" cy="4167567"/>
          </a:xfrm>
          <a:prstGeom prst="rect">
            <a:avLst/>
          </a:prstGeom>
        </p:spPr>
      </p:pic>
    </p:spTree>
    <p:extLst>
      <p:ext uri="{BB962C8B-B14F-4D97-AF65-F5344CB8AC3E}">
        <p14:creationId xmlns:p14="http://schemas.microsoft.com/office/powerpoint/2010/main" val="3078955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pic>
        <p:nvPicPr>
          <p:cNvPr id="51202" name="Picture 2" descr="C:\Users\acer\Desktop\imagesCAO7SKBV.jpg"/>
          <p:cNvPicPr>
            <a:picLocks noGrp="1" noChangeAspect="1" noChangeArrowheads="1"/>
          </p:cNvPicPr>
          <p:nvPr>
            <p:ph idx="1"/>
          </p:nvPr>
        </p:nvPicPr>
        <p:blipFill>
          <a:blip r:embed="rId2" cstate="print"/>
          <a:srcRect/>
          <a:stretch>
            <a:fillRect/>
          </a:stretch>
        </p:blipFill>
        <p:spPr bwMode="auto">
          <a:xfrm>
            <a:off x="395536" y="2060848"/>
            <a:ext cx="8748464" cy="479715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188640"/>
            <a:ext cx="8229600" cy="1143000"/>
          </a:xfrm>
        </p:spPr>
        <p:txBody>
          <a:bodyPr>
            <a:normAutofit/>
          </a:bodyPr>
          <a:lstStyle/>
          <a:p>
            <a:r>
              <a:rPr lang="tr-TR" sz="2800" b="1" dirty="0" err="1" smtClean="0"/>
              <a:t>Fuzzy</a:t>
            </a:r>
            <a:r>
              <a:rPr lang="tr-TR" sz="2800" b="1" dirty="0" smtClean="0"/>
              <a:t> IF-THEN </a:t>
            </a:r>
            <a:r>
              <a:rPr lang="tr-TR" sz="2800" b="1" dirty="0" err="1" smtClean="0"/>
              <a:t>rules</a:t>
            </a:r>
            <a:endParaRPr lang="tr-TR" sz="2800" dirty="0"/>
          </a:p>
        </p:txBody>
      </p:sp>
      <p:sp>
        <p:nvSpPr>
          <p:cNvPr id="3" name="2 İçerik Yer Tutucusu"/>
          <p:cNvSpPr>
            <a:spLocks noGrp="1"/>
          </p:cNvSpPr>
          <p:nvPr>
            <p:ph idx="1"/>
          </p:nvPr>
        </p:nvSpPr>
        <p:spPr>
          <a:xfrm>
            <a:off x="323528" y="1556792"/>
            <a:ext cx="8229600" cy="917456"/>
          </a:xfrm>
        </p:spPr>
        <p:txBody>
          <a:bodyPr/>
          <a:lstStyle/>
          <a:p>
            <a:r>
              <a:rPr lang="en-US" dirty="0" smtClean="0"/>
              <a:t>In its simplest form, a fuzzy “if-then” rule follows the pattern:</a:t>
            </a:r>
            <a:endParaRPr lang="tr-TR" dirty="0"/>
          </a:p>
        </p:txBody>
      </p:sp>
      <p:sp>
        <p:nvSpPr>
          <p:cNvPr id="4" name="3 Dikdörtgen"/>
          <p:cNvSpPr/>
          <p:nvPr/>
        </p:nvSpPr>
        <p:spPr>
          <a:xfrm>
            <a:off x="3059832" y="2348880"/>
            <a:ext cx="2159758" cy="369332"/>
          </a:xfrm>
          <a:prstGeom prst="rect">
            <a:avLst/>
          </a:prstGeom>
        </p:spPr>
        <p:txBody>
          <a:bodyPr wrap="none">
            <a:spAutoFit/>
          </a:bodyPr>
          <a:lstStyle/>
          <a:p>
            <a:r>
              <a:rPr lang="en-US" dirty="0" smtClean="0"/>
              <a:t>“If x is A then y is B"</a:t>
            </a:r>
            <a:endParaRPr lang="en-US" dirty="0"/>
          </a:p>
        </p:txBody>
      </p:sp>
      <p:sp>
        <p:nvSpPr>
          <p:cNvPr id="5" name="4 Dikdörtgen"/>
          <p:cNvSpPr/>
          <p:nvPr/>
        </p:nvSpPr>
        <p:spPr>
          <a:xfrm>
            <a:off x="323528" y="2852936"/>
            <a:ext cx="8136904" cy="923330"/>
          </a:xfrm>
          <a:prstGeom prst="rect">
            <a:avLst/>
          </a:prstGeom>
        </p:spPr>
        <p:txBody>
          <a:bodyPr wrap="square">
            <a:spAutoFit/>
          </a:bodyPr>
          <a:lstStyle/>
          <a:p>
            <a:r>
              <a:rPr lang="en-US" dirty="0" smtClean="0"/>
              <a:t>A and B are linguistic values defined by fuzzy sets in the universes of discourse X and Y. </a:t>
            </a:r>
          </a:p>
          <a:p>
            <a:r>
              <a:rPr lang="en-US" i="1" dirty="0" smtClean="0"/>
              <a:t>x</a:t>
            </a:r>
            <a:r>
              <a:rPr lang="en-US" dirty="0" smtClean="0"/>
              <a:t> is the input variable and </a:t>
            </a:r>
            <a:r>
              <a:rPr lang="en-US" i="1" dirty="0" smtClean="0"/>
              <a:t>y</a:t>
            </a:r>
            <a:r>
              <a:rPr lang="en-US" dirty="0" smtClean="0"/>
              <a:t> is the output variable.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188640"/>
            <a:ext cx="8229600" cy="1143000"/>
          </a:xfrm>
        </p:spPr>
        <p:txBody>
          <a:bodyPr>
            <a:normAutofit/>
          </a:bodyPr>
          <a:lstStyle/>
          <a:p>
            <a:r>
              <a:rPr lang="en-US" sz="2800" b="1" dirty="0" smtClean="0"/>
              <a:t>Classification of fuzzy inference methods</a:t>
            </a:r>
            <a:endParaRPr lang="tr-TR" sz="2800" dirty="0"/>
          </a:p>
        </p:txBody>
      </p:sp>
      <p:sp>
        <p:nvSpPr>
          <p:cNvPr id="3" name="2 İçerik Yer Tutucusu"/>
          <p:cNvSpPr>
            <a:spLocks noGrp="1"/>
          </p:cNvSpPr>
          <p:nvPr>
            <p:ph idx="1"/>
          </p:nvPr>
        </p:nvSpPr>
        <p:spPr/>
        <p:txBody>
          <a:bodyPr>
            <a:normAutofit/>
          </a:bodyPr>
          <a:lstStyle/>
          <a:p>
            <a:r>
              <a:rPr lang="en-US" sz="2000" dirty="0" smtClean="0"/>
              <a:t>Fuzzy inference methods are classified in direct methods and indirect methods. Direct methods, such as </a:t>
            </a:r>
            <a:r>
              <a:rPr lang="en-US" sz="2000" dirty="0" err="1" smtClean="0"/>
              <a:t>Mamdani's</a:t>
            </a:r>
            <a:r>
              <a:rPr lang="en-US" sz="2000" dirty="0" smtClean="0"/>
              <a:t> and </a:t>
            </a:r>
            <a:r>
              <a:rPr lang="en-US" sz="2000" dirty="0" err="1" smtClean="0"/>
              <a:t>Sugeno's</a:t>
            </a:r>
            <a:r>
              <a:rPr lang="en-US" sz="2000" dirty="0" smtClean="0"/>
              <a:t>, are the most commonly used (these two methods only differ </a:t>
            </a:r>
            <a:r>
              <a:rPr lang="tr-TR" sz="2000" dirty="0" smtClean="0"/>
              <a:t> </a:t>
            </a:r>
            <a:r>
              <a:rPr lang="en-US" sz="2000" dirty="0" smtClean="0"/>
              <a:t>in how they obtain the outputs). Indirect methods are more complex.</a:t>
            </a:r>
            <a:endParaRPr lang="tr-TR" sz="2000" dirty="0"/>
          </a:p>
        </p:txBody>
      </p:sp>
      <p:pic>
        <p:nvPicPr>
          <p:cNvPr id="65538" name="Picture 2" descr="C:\Users\acer\Desktop\clasif_fis_en.jpg"/>
          <p:cNvPicPr>
            <a:picLocks noChangeAspect="1" noChangeArrowheads="1"/>
          </p:cNvPicPr>
          <p:nvPr/>
        </p:nvPicPr>
        <p:blipFill>
          <a:blip r:embed="rId2" cstate="print"/>
          <a:srcRect/>
          <a:stretch>
            <a:fillRect/>
          </a:stretch>
        </p:blipFill>
        <p:spPr bwMode="auto">
          <a:xfrm>
            <a:off x="2411760" y="3429000"/>
            <a:ext cx="4608512" cy="2664296"/>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0"/>
            <a:ext cx="8229600" cy="1143000"/>
          </a:xfrm>
        </p:spPr>
        <p:txBody>
          <a:bodyPr>
            <a:normAutofit/>
          </a:bodyPr>
          <a:lstStyle/>
          <a:p>
            <a:r>
              <a:rPr lang="tr-TR" sz="3600" dirty="0" err="1" smtClean="0"/>
              <a:t>Mamdani’s</a:t>
            </a:r>
            <a:r>
              <a:rPr lang="tr-TR" sz="3600" dirty="0" smtClean="0"/>
              <a:t> </a:t>
            </a:r>
            <a:r>
              <a:rPr lang="tr-TR" sz="3600" dirty="0" err="1" smtClean="0"/>
              <a:t>Method</a:t>
            </a:r>
            <a:endParaRPr lang="tr-TR" sz="3600" dirty="0"/>
          </a:p>
        </p:txBody>
      </p:sp>
      <p:sp>
        <p:nvSpPr>
          <p:cNvPr id="3" name="2 İçerik Yer Tutucusu"/>
          <p:cNvSpPr>
            <a:spLocks noGrp="1"/>
          </p:cNvSpPr>
          <p:nvPr>
            <p:ph idx="1"/>
          </p:nvPr>
        </p:nvSpPr>
        <p:spPr>
          <a:xfrm>
            <a:off x="457200" y="1124744"/>
            <a:ext cx="8229600" cy="5199856"/>
          </a:xfrm>
        </p:spPr>
        <p:txBody>
          <a:bodyPr>
            <a:normAutofit/>
          </a:bodyPr>
          <a:lstStyle/>
          <a:p>
            <a:r>
              <a:rPr lang="en-US" sz="2000" b="1" dirty="0" smtClean="0"/>
              <a:t>Step 1. Evaluate the antecedent for each rule</a:t>
            </a:r>
            <a:endParaRPr lang="tr-TR" sz="2000" dirty="0"/>
          </a:p>
        </p:txBody>
      </p:sp>
      <p:pic>
        <p:nvPicPr>
          <p:cNvPr id="66562" name="Picture 2" descr="C:\Users\acer\Desktop\paso1_en.jpg"/>
          <p:cNvPicPr>
            <a:picLocks noChangeAspect="1" noChangeArrowheads="1"/>
          </p:cNvPicPr>
          <p:nvPr/>
        </p:nvPicPr>
        <p:blipFill>
          <a:blip r:embed="rId2" cstate="print"/>
          <a:srcRect/>
          <a:stretch>
            <a:fillRect/>
          </a:stretch>
        </p:blipFill>
        <p:spPr bwMode="auto">
          <a:xfrm>
            <a:off x="467544" y="1628800"/>
            <a:ext cx="8128000" cy="2016224"/>
          </a:xfrm>
          <a:prstGeom prst="rect">
            <a:avLst/>
          </a:prstGeom>
          <a:noFill/>
        </p:spPr>
      </p:pic>
      <p:sp>
        <p:nvSpPr>
          <p:cNvPr id="5" name="4 Dikdörtgen"/>
          <p:cNvSpPr/>
          <p:nvPr/>
        </p:nvSpPr>
        <p:spPr>
          <a:xfrm>
            <a:off x="467544" y="3718679"/>
            <a:ext cx="8208912" cy="3139321"/>
          </a:xfrm>
          <a:prstGeom prst="rect">
            <a:avLst/>
          </a:prstGeom>
        </p:spPr>
        <p:txBody>
          <a:bodyPr wrap="square">
            <a:spAutoFit/>
          </a:bodyPr>
          <a:lstStyle/>
          <a:p>
            <a:r>
              <a:rPr lang="en-US" dirty="0" smtClean="0"/>
              <a:t>When </a:t>
            </a:r>
            <a:r>
              <a:rPr lang="en-US" dirty="0" err="1" smtClean="0"/>
              <a:t>fuzzifying</a:t>
            </a:r>
            <a:r>
              <a:rPr lang="en-US" dirty="0" smtClean="0"/>
              <a:t> the first part of the antecedent (service is excellent) we obtain the degree to which the service is excellent if we rate it as a 3. As we can see, a 3 rating stands for a poor service, that is why we obtain the membership value 0. When </a:t>
            </a:r>
            <a:r>
              <a:rPr lang="en-US" dirty="0" err="1" smtClean="0"/>
              <a:t>fuzzifying</a:t>
            </a:r>
            <a:r>
              <a:rPr lang="en-US" dirty="0" smtClean="0"/>
              <a:t> the second part of the antecedent (food is delicious) we obtain the degree to which the food is delicious if we rate it as an 8. Naturally, an 8 rating stands for a quite delicious food, that is why we obtain the membership value 0.7.</a:t>
            </a:r>
          </a:p>
          <a:p>
            <a:r>
              <a:rPr lang="en-US" dirty="0" smtClean="0"/>
              <a:t>Lastly, as the two parts of the antecedent are joined by a disjunction (service is excellent </a:t>
            </a:r>
            <a:r>
              <a:rPr lang="en-US" b="1" dirty="0" smtClean="0"/>
              <a:t>or</a:t>
            </a:r>
            <a:r>
              <a:rPr lang="en-US" dirty="0" smtClean="0"/>
              <a:t> food is delicious), we apply an OR operation, the maximum, to both membership values to obtain the membership value 0.7. Let's suppose both parts of the antecedent were joined by a conjunction ('and'). In this case we would have to apply an AND operation, the minimum for instance.</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0"/>
            <a:ext cx="8229600" cy="1143000"/>
          </a:xfrm>
        </p:spPr>
        <p:txBody>
          <a:bodyPr>
            <a:normAutofit/>
          </a:bodyPr>
          <a:lstStyle/>
          <a:p>
            <a:r>
              <a:rPr lang="en-US" sz="2800" b="1" dirty="0" smtClean="0"/>
              <a:t>Step 2. Obtain each rule's conclusion</a:t>
            </a:r>
            <a:endParaRPr lang="tr-TR" sz="2800" dirty="0"/>
          </a:p>
        </p:txBody>
      </p:sp>
      <p:sp>
        <p:nvSpPr>
          <p:cNvPr id="3" name="2 İçerik Yer Tutucusu"/>
          <p:cNvSpPr>
            <a:spLocks noGrp="1"/>
          </p:cNvSpPr>
          <p:nvPr>
            <p:ph idx="1"/>
          </p:nvPr>
        </p:nvSpPr>
        <p:spPr>
          <a:xfrm>
            <a:off x="251520" y="1196752"/>
            <a:ext cx="8229600" cy="2232248"/>
          </a:xfrm>
        </p:spPr>
        <p:txBody>
          <a:bodyPr/>
          <a:lstStyle/>
          <a:p>
            <a:r>
              <a:rPr lang="en-US" sz="1800" dirty="0" smtClean="0"/>
              <a:t>Given the co</a:t>
            </a:r>
            <a:r>
              <a:rPr lang="tr-TR" sz="1800" dirty="0" smtClean="0"/>
              <a:t>n</a:t>
            </a:r>
            <a:r>
              <a:rPr lang="en-US" sz="1800" dirty="0" smtClean="0"/>
              <a:t>sequent of each rule (a fuzzy set) and the antecedent value obtained in step 1, we apply a fuzzy implication operator </a:t>
            </a:r>
            <a:r>
              <a:rPr lang="tr-TR" sz="1800" dirty="0" smtClean="0"/>
              <a:t> </a:t>
            </a:r>
            <a:r>
              <a:rPr lang="en-US" sz="1800" dirty="0" smtClean="0"/>
              <a:t>to obtain a new fuzzy set.</a:t>
            </a:r>
          </a:p>
          <a:p>
            <a:r>
              <a:rPr lang="en-US" sz="1800" dirty="0" smtClean="0"/>
              <a:t>Two of the most commonly used implication methods are the minimum, which truncates the consequent's membership function, and the product, which scales it. In the example below, the minimum operator is used:</a:t>
            </a:r>
          </a:p>
          <a:p>
            <a:endParaRPr lang="tr-TR" dirty="0"/>
          </a:p>
        </p:txBody>
      </p:sp>
      <p:pic>
        <p:nvPicPr>
          <p:cNvPr id="67586" name="Picture 2" descr="C:\Users\acer\Desktop\paso2_en.jpg"/>
          <p:cNvPicPr>
            <a:picLocks noChangeAspect="1" noChangeArrowheads="1"/>
          </p:cNvPicPr>
          <p:nvPr/>
        </p:nvPicPr>
        <p:blipFill>
          <a:blip r:embed="rId2" cstate="print"/>
          <a:srcRect/>
          <a:stretch>
            <a:fillRect/>
          </a:stretch>
        </p:blipFill>
        <p:spPr bwMode="auto">
          <a:xfrm>
            <a:off x="1043608" y="3068960"/>
            <a:ext cx="6667500" cy="3571875"/>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0"/>
            <a:ext cx="8229600" cy="594320"/>
          </a:xfrm>
        </p:spPr>
        <p:txBody>
          <a:bodyPr>
            <a:normAutofit/>
          </a:bodyPr>
          <a:lstStyle/>
          <a:p>
            <a:r>
              <a:rPr lang="tr-TR" sz="2800" b="1" dirty="0" smtClean="0"/>
              <a:t>Step 3. </a:t>
            </a:r>
            <a:r>
              <a:rPr lang="tr-TR" sz="2800" b="1" dirty="0" err="1" smtClean="0"/>
              <a:t>Aggregate</a:t>
            </a:r>
            <a:r>
              <a:rPr lang="tr-TR" sz="2800" b="1" dirty="0" smtClean="0"/>
              <a:t> </a:t>
            </a:r>
            <a:r>
              <a:rPr lang="tr-TR" sz="2800" b="1" dirty="0" err="1" smtClean="0"/>
              <a:t>conclusions</a:t>
            </a:r>
            <a:endParaRPr lang="tr-TR" sz="2800" dirty="0"/>
          </a:p>
        </p:txBody>
      </p:sp>
      <p:sp>
        <p:nvSpPr>
          <p:cNvPr id="3" name="2 İçerik Yer Tutucusu"/>
          <p:cNvSpPr>
            <a:spLocks noGrp="1"/>
          </p:cNvSpPr>
          <p:nvPr>
            <p:ph idx="1"/>
          </p:nvPr>
        </p:nvSpPr>
        <p:spPr>
          <a:xfrm>
            <a:off x="251520" y="764704"/>
            <a:ext cx="8229600" cy="1637536"/>
          </a:xfrm>
        </p:spPr>
        <p:txBody>
          <a:bodyPr/>
          <a:lstStyle/>
          <a:p>
            <a:r>
              <a:rPr lang="en-US" sz="1800" dirty="0" smtClean="0"/>
              <a:t>In this step we combine the outputs obtained for each rule in step 2 (obtain conclusion) into a single fuzzy set, using a fuzzy aggregation operator.</a:t>
            </a:r>
          </a:p>
          <a:p>
            <a:r>
              <a:rPr lang="en-US" sz="1800" dirty="0" smtClean="0"/>
              <a:t>Some of the most commonly used aggregation operators are the maximum, the sum and the probabilistic sum. In the example below (obtained </a:t>
            </a:r>
            <a:r>
              <a:rPr lang="en-US" sz="1800" dirty="0" err="1" smtClean="0"/>
              <a:t>from</a:t>
            </a:r>
            <a:r>
              <a:rPr lang="en-US" sz="1800" dirty="0" err="1" smtClean="0">
                <a:hlinkClick r:id="rId2"/>
              </a:rPr>
              <a:t>Matlab's</a:t>
            </a:r>
            <a:r>
              <a:rPr lang="en-US" sz="1800" dirty="0" smtClean="0">
                <a:hlinkClick r:id="rId2"/>
              </a:rPr>
              <a:t> tutorial</a:t>
            </a:r>
            <a:r>
              <a:rPr lang="en-US" sz="1800" dirty="0" smtClean="0"/>
              <a:t>), the maximum is used:</a:t>
            </a:r>
          </a:p>
          <a:p>
            <a:endParaRPr lang="tr-TR" dirty="0"/>
          </a:p>
        </p:txBody>
      </p:sp>
      <p:pic>
        <p:nvPicPr>
          <p:cNvPr id="68610" name="Picture 2" descr="C:\Users\acer\Desktop\paso3_en.jpg"/>
          <p:cNvPicPr>
            <a:picLocks noChangeAspect="1" noChangeArrowheads="1"/>
          </p:cNvPicPr>
          <p:nvPr/>
        </p:nvPicPr>
        <p:blipFill>
          <a:blip r:embed="rId3" cstate="print"/>
          <a:srcRect/>
          <a:stretch>
            <a:fillRect/>
          </a:stretch>
        </p:blipFill>
        <p:spPr bwMode="auto">
          <a:xfrm>
            <a:off x="323528" y="2348880"/>
            <a:ext cx="8640960" cy="450912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188640"/>
            <a:ext cx="8229600" cy="506320"/>
          </a:xfrm>
        </p:spPr>
        <p:txBody>
          <a:bodyPr>
            <a:normAutofit/>
          </a:bodyPr>
          <a:lstStyle/>
          <a:p>
            <a:r>
              <a:rPr lang="tr-TR" sz="2800" b="1" dirty="0" smtClean="0"/>
              <a:t>Step 4. </a:t>
            </a:r>
            <a:r>
              <a:rPr lang="tr-TR" sz="2800" b="1" dirty="0" err="1" smtClean="0"/>
              <a:t>Defuzzification</a:t>
            </a:r>
            <a:endParaRPr lang="tr-TR" sz="2800" dirty="0"/>
          </a:p>
        </p:txBody>
      </p:sp>
      <p:sp>
        <p:nvSpPr>
          <p:cNvPr id="3" name="2 İçerik Yer Tutucusu"/>
          <p:cNvSpPr>
            <a:spLocks noGrp="1"/>
          </p:cNvSpPr>
          <p:nvPr>
            <p:ph idx="1"/>
          </p:nvPr>
        </p:nvSpPr>
        <p:spPr>
          <a:xfrm>
            <a:off x="395536" y="764704"/>
            <a:ext cx="8229600" cy="2160240"/>
          </a:xfrm>
        </p:spPr>
        <p:txBody>
          <a:bodyPr>
            <a:normAutofit/>
          </a:bodyPr>
          <a:lstStyle/>
          <a:p>
            <a:r>
              <a:rPr lang="en-US" sz="1800" dirty="0" smtClean="0"/>
              <a:t>When we try to solve a decision problem, we want the output to be a number (crisp value) and not a fuzzy set. For the tipping problem for instance, we do not want the system to tell us to give a generous tip. What we want to know is how much tip we should give. So, we need to transform the fuzzy set we obtained in step 3 into a single numerical value. One of the most popular </a:t>
            </a:r>
            <a:r>
              <a:rPr lang="en-US" sz="1800" dirty="0" err="1" smtClean="0"/>
              <a:t>defuzzification</a:t>
            </a:r>
            <a:r>
              <a:rPr lang="en-US" sz="1800" dirty="0" smtClean="0"/>
              <a:t> methods is the </a:t>
            </a:r>
            <a:r>
              <a:rPr lang="en-US" sz="1800" dirty="0" err="1" smtClean="0"/>
              <a:t>centroid</a:t>
            </a:r>
            <a:r>
              <a:rPr lang="en-US" sz="1800" dirty="0" smtClean="0"/>
              <a:t>, which returns the center of the area under the fuzzy set obtained in step 3. The calculations are shown below:</a:t>
            </a:r>
            <a:endParaRPr lang="tr-TR" sz="1800" dirty="0"/>
          </a:p>
        </p:txBody>
      </p:sp>
      <p:pic>
        <p:nvPicPr>
          <p:cNvPr id="69634" name="Picture 2" descr="C:\Users\acer\Desktop\paso4_en.jpg"/>
          <p:cNvPicPr>
            <a:picLocks noChangeAspect="1" noChangeArrowheads="1"/>
          </p:cNvPicPr>
          <p:nvPr/>
        </p:nvPicPr>
        <p:blipFill>
          <a:blip r:embed="rId2" cstate="print"/>
          <a:srcRect/>
          <a:stretch>
            <a:fillRect/>
          </a:stretch>
        </p:blipFill>
        <p:spPr bwMode="auto">
          <a:xfrm>
            <a:off x="827584" y="3068960"/>
            <a:ext cx="7416824" cy="3384376"/>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332656"/>
            <a:ext cx="8229600" cy="722344"/>
          </a:xfrm>
        </p:spPr>
        <p:txBody>
          <a:bodyPr>
            <a:normAutofit/>
          </a:bodyPr>
          <a:lstStyle/>
          <a:p>
            <a:r>
              <a:rPr lang="tr-TR" sz="2800" dirty="0" err="1" smtClean="0"/>
              <a:t>Mamdani’s</a:t>
            </a:r>
            <a:r>
              <a:rPr lang="tr-TR" sz="2800" dirty="0" smtClean="0"/>
              <a:t> </a:t>
            </a:r>
            <a:r>
              <a:rPr lang="tr-TR" sz="2800" dirty="0" err="1" smtClean="0"/>
              <a:t>Method</a:t>
            </a:r>
            <a:endParaRPr lang="tr-TR" sz="2800" dirty="0"/>
          </a:p>
        </p:txBody>
      </p:sp>
      <p:sp>
        <p:nvSpPr>
          <p:cNvPr id="3" name="2 İçerik Yer Tutucusu"/>
          <p:cNvSpPr>
            <a:spLocks noGrp="1"/>
          </p:cNvSpPr>
          <p:nvPr>
            <p:ph idx="1"/>
          </p:nvPr>
        </p:nvSpPr>
        <p:spPr>
          <a:xfrm>
            <a:off x="457200" y="1196752"/>
            <a:ext cx="8229600" cy="5127848"/>
          </a:xfrm>
        </p:spPr>
        <p:txBody>
          <a:bodyPr/>
          <a:lstStyle/>
          <a:p>
            <a:r>
              <a:rPr lang="en-US" sz="2000" dirty="0" smtClean="0"/>
              <a:t>Shown below is a diagram containing all the steps applied to the tipping problem (obtained </a:t>
            </a:r>
            <a:r>
              <a:rPr lang="en-US" sz="2000" dirty="0" err="1" smtClean="0"/>
              <a:t>from</a:t>
            </a:r>
            <a:r>
              <a:rPr lang="en-US" sz="2000" dirty="0" err="1" smtClean="0">
                <a:hlinkClick r:id="rId2"/>
              </a:rPr>
              <a:t>Matlab's</a:t>
            </a:r>
            <a:r>
              <a:rPr lang="en-US" sz="2000" dirty="0" smtClean="0">
                <a:hlinkClick r:id="rId2"/>
              </a:rPr>
              <a:t> tutorial</a:t>
            </a:r>
            <a:r>
              <a:rPr lang="en-US" sz="2000" dirty="0" smtClean="0"/>
              <a:t>).</a:t>
            </a:r>
          </a:p>
          <a:p>
            <a:endParaRPr lang="tr-TR" dirty="0"/>
          </a:p>
        </p:txBody>
      </p:sp>
      <p:pic>
        <p:nvPicPr>
          <p:cNvPr id="70658" name="Picture 2" descr="C:\Users\acer\Desktop\paso5_en.jpg"/>
          <p:cNvPicPr>
            <a:picLocks noChangeAspect="1" noChangeArrowheads="1"/>
          </p:cNvPicPr>
          <p:nvPr/>
        </p:nvPicPr>
        <p:blipFill>
          <a:blip r:embed="rId3" cstate="print"/>
          <a:srcRect/>
          <a:stretch>
            <a:fillRect/>
          </a:stretch>
        </p:blipFill>
        <p:spPr bwMode="auto">
          <a:xfrm>
            <a:off x="1403648" y="1916832"/>
            <a:ext cx="6667500" cy="4162772"/>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404664"/>
            <a:ext cx="8229600" cy="1143000"/>
          </a:xfrm>
        </p:spPr>
        <p:txBody>
          <a:bodyPr/>
          <a:lstStyle/>
          <a:p>
            <a:r>
              <a:rPr lang="tr-TR" dirty="0" err="1" smtClean="0"/>
              <a:t>Mamdani’s</a:t>
            </a:r>
            <a:r>
              <a:rPr lang="tr-TR" dirty="0" smtClean="0"/>
              <a:t> </a:t>
            </a:r>
            <a:r>
              <a:rPr lang="tr-TR" dirty="0" err="1" smtClean="0"/>
              <a:t>Method</a:t>
            </a:r>
            <a:endParaRPr lang="tr-TR" dirty="0"/>
          </a:p>
        </p:txBody>
      </p:sp>
      <p:sp>
        <p:nvSpPr>
          <p:cNvPr id="3" name="2 İçerik Yer Tutucusu"/>
          <p:cNvSpPr>
            <a:spLocks noGrp="1"/>
          </p:cNvSpPr>
          <p:nvPr>
            <p:ph idx="1"/>
          </p:nvPr>
        </p:nvSpPr>
        <p:spPr>
          <a:xfrm>
            <a:off x="457200" y="1844824"/>
            <a:ext cx="8229600" cy="4479776"/>
          </a:xfrm>
        </p:spPr>
        <p:txBody>
          <a:bodyPr>
            <a:normAutofit fontScale="92500" lnSpcReduction="20000"/>
          </a:bodyPr>
          <a:lstStyle/>
          <a:p>
            <a:r>
              <a:rPr lang="en-US" dirty="0" smtClean="0"/>
              <a:t>It is worth mentioning that </a:t>
            </a:r>
            <a:r>
              <a:rPr lang="en-US" dirty="0" err="1" smtClean="0"/>
              <a:t>Mamdani's</a:t>
            </a:r>
            <a:r>
              <a:rPr lang="en-US" dirty="0" smtClean="0"/>
              <a:t> method is useful when there is a small number of variables. Otherwise, we will find the following difficulties:</a:t>
            </a:r>
          </a:p>
          <a:p>
            <a:r>
              <a:rPr lang="en-US" dirty="0" smtClean="0"/>
              <a:t>The number of rules increases exponentially with the number of variables in the antecedent.</a:t>
            </a:r>
          </a:p>
          <a:p>
            <a:r>
              <a:rPr lang="en-US" dirty="0" smtClean="0"/>
              <a:t>The more rules we construct, the harder is to know if they are suitable for our problem.</a:t>
            </a:r>
          </a:p>
          <a:p>
            <a:r>
              <a:rPr lang="en-US" dirty="0" smtClean="0"/>
              <a:t>If the number of variables in the antecedent is too large, it will be difficult to grasp the casual relationship between the antecedents and the consequents. Therefore, constructing new rules will become harder.</a:t>
            </a:r>
          </a:p>
          <a:p>
            <a:r>
              <a:rPr lang="en-US" dirty="0" smtClean="0"/>
              <a:t>There are other methods that try to solve these difficulties, such as </a:t>
            </a:r>
            <a:r>
              <a:rPr lang="en-US" dirty="0" err="1" smtClean="0"/>
              <a:t>Sugeno's</a:t>
            </a:r>
            <a:r>
              <a:rPr lang="en-US" dirty="0" smtClean="0"/>
              <a:t> method.</a:t>
            </a:r>
          </a:p>
          <a:p>
            <a:endParaRPr lang="tr-T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260648"/>
            <a:ext cx="8229600" cy="578328"/>
          </a:xfrm>
        </p:spPr>
        <p:txBody>
          <a:bodyPr>
            <a:normAutofit/>
          </a:bodyPr>
          <a:lstStyle/>
          <a:p>
            <a:r>
              <a:rPr lang="tr-TR" sz="2400" dirty="0" err="1" smtClean="0"/>
              <a:t>Sugeno’s</a:t>
            </a:r>
            <a:r>
              <a:rPr lang="tr-TR" sz="2400" dirty="0" smtClean="0"/>
              <a:t> </a:t>
            </a:r>
            <a:r>
              <a:rPr lang="tr-TR" sz="2400" dirty="0" err="1" smtClean="0"/>
              <a:t>Method</a:t>
            </a:r>
            <a:endParaRPr lang="tr-TR" sz="2400" dirty="0"/>
          </a:p>
        </p:txBody>
      </p:sp>
      <p:sp>
        <p:nvSpPr>
          <p:cNvPr id="3" name="2 İçerik Yer Tutucusu"/>
          <p:cNvSpPr>
            <a:spLocks noGrp="1"/>
          </p:cNvSpPr>
          <p:nvPr>
            <p:ph idx="1"/>
          </p:nvPr>
        </p:nvSpPr>
        <p:spPr>
          <a:xfrm>
            <a:off x="457200" y="1124744"/>
            <a:ext cx="8229600" cy="5199856"/>
          </a:xfrm>
        </p:spPr>
        <p:txBody>
          <a:bodyPr>
            <a:normAutofit fontScale="85000" lnSpcReduction="20000"/>
          </a:bodyPr>
          <a:lstStyle/>
          <a:p>
            <a:r>
              <a:rPr lang="en-US" dirty="0" smtClean="0"/>
              <a:t>It is similar to the </a:t>
            </a:r>
            <a:r>
              <a:rPr lang="en-US" dirty="0" err="1" smtClean="0"/>
              <a:t>Mamdani</a:t>
            </a:r>
            <a:r>
              <a:rPr lang="en-US" dirty="0" smtClean="0"/>
              <a:t> method in many respects. In fact the first two parts of the fuzzy inference process, </a:t>
            </a:r>
            <a:r>
              <a:rPr lang="en-US" dirty="0" err="1" smtClean="0"/>
              <a:t>fuzzifying</a:t>
            </a:r>
            <a:r>
              <a:rPr lang="en-US" dirty="0" smtClean="0"/>
              <a:t> the inputs and applying the fuzzy operator, are exactly the same. The main difference between </a:t>
            </a:r>
            <a:r>
              <a:rPr lang="en-US" dirty="0" err="1" smtClean="0"/>
              <a:t>Mamdani</a:t>
            </a:r>
            <a:r>
              <a:rPr lang="en-US" dirty="0" smtClean="0"/>
              <a:t>-type of </a:t>
            </a:r>
            <a:r>
              <a:rPr lang="tr-TR" dirty="0" smtClean="0"/>
              <a:t> </a:t>
            </a:r>
            <a:r>
              <a:rPr lang="en-US" dirty="0" smtClean="0"/>
              <a:t>fuzzy inference and </a:t>
            </a:r>
            <a:r>
              <a:rPr lang="en-US" dirty="0" err="1" smtClean="0"/>
              <a:t>Sugeno</a:t>
            </a:r>
            <a:r>
              <a:rPr lang="en-US" dirty="0" smtClean="0"/>
              <a:t>-type is that the output membership functions are only linear or constant for </a:t>
            </a:r>
            <a:r>
              <a:rPr lang="en-US" dirty="0" err="1" smtClean="0"/>
              <a:t>Sugeno</a:t>
            </a:r>
            <a:r>
              <a:rPr lang="en-US" dirty="0" smtClean="0"/>
              <a:t>-type fuzzy inference.</a:t>
            </a:r>
          </a:p>
          <a:p>
            <a:r>
              <a:rPr lang="en-US" dirty="0" smtClean="0"/>
              <a:t>A typical fuzzy rule in a </a:t>
            </a:r>
            <a:r>
              <a:rPr lang="en-US" i="1" dirty="0" smtClean="0"/>
              <a:t>zero-order </a:t>
            </a:r>
            <a:r>
              <a:rPr lang="en-US" i="1" dirty="0" err="1" smtClean="0"/>
              <a:t>Sugeno</a:t>
            </a:r>
            <a:r>
              <a:rPr lang="en-US" i="1" dirty="0" smtClean="0"/>
              <a:t> fuzzy model</a:t>
            </a:r>
            <a:r>
              <a:rPr lang="en-US" dirty="0" smtClean="0"/>
              <a:t> has the form</a:t>
            </a:r>
          </a:p>
          <a:p>
            <a:pPr>
              <a:buNone/>
            </a:pPr>
            <a:r>
              <a:rPr lang="en-US" dirty="0" smtClean="0"/>
              <a:t>if </a:t>
            </a:r>
            <a:r>
              <a:rPr lang="en-US" i="1" dirty="0" smtClean="0"/>
              <a:t>x</a:t>
            </a:r>
            <a:r>
              <a:rPr lang="en-US" dirty="0" smtClean="0"/>
              <a:t> is </a:t>
            </a:r>
            <a:r>
              <a:rPr lang="en-US" i="1" dirty="0" smtClean="0"/>
              <a:t>A</a:t>
            </a:r>
            <a:r>
              <a:rPr lang="en-US" dirty="0" smtClean="0"/>
              <a:t> and </a:t>
            </a:r>
            <a:r>
              <a:rPr lang="en-US" i="1" dirty="0" smtClean="0"/>
              <a:t>y</a:t>
            </a:r>
            <a:r>
              <a:rPr lang="en-US" dirty="0" smtClean="0"/>
              <a:t> is </a:t>
            </a:r>
            <a:r>
              <a:rPr lang="en-US" i="1" dirty="0" smtClean="0"/>
              <a:t>B</a:t>
            </a:r>
            <a:r>
              <a:rPr lang="en-US" dirty="0" smtClean="0"/>
              <a:t> then </a:t>
            </a:r>
            <a:r>
              <a:rPr lang="en-US" i="1" dirty="0" smtClean="0"/>
              <a:t>z</a:t>
            </a:r>
            <a:r>
              <a:rPr lang="en-US" dirty="0" smtClean="0"/>
              <a:t> = </a:t>
            </a:r>
            <a:r>
              <a:rPr lang="en-US" i="1" dirty="0" smtClean="0"/>
              <a:t>k</a:t>
            </a:r>
            <a:endParaRPr lang="en-US" dirty="0" smtClean="0"/>
          </a:p>
          <a:p>
            <a:r>
              <a:rPr lang="en-US" dirty="0" smtClean="0"/>
              <a:t>where </a:t>
            </a:r>
            <a:r>
              <a:rPr lang="en-US" i="1" dirty="0" smtClean="0"/>
              <a:t>A</a:t>
            </a:r>
            <a:r>
              <a:rPr lang="en-US" dirty="0" smtClean="0"/>
              <a:t> and </a:t>
            </a:r>
            <a:r>
              <a:rPr lang="en-US" i="1" dirty="0" smtClean="0"/>
              <a:t>B</a:t>
            </a:r>
            <a:r>
              <a:rPr lang="en-US" dirty="0" smtClean="0"/>
              <a:t> are fuzzy sets in the antecedent, while </a:t>
            </a:r>
            <a:r>
              <a:rPr lang="en-US" i="1" dirty="0" smtClean="0"/>
              <a:t>k</a:t>
            </a:r>
            <a:r>
              <a:rPr lang="en-US" dirty="0" smtClean="0"/>
              <a:t> is a crisply defined constant in the consequent. When the output of each rule is a constant like this, the similarity with </a:t>
            </a:r>
            <a:r>
              <a:rPr lang="en-US" dirty="0" err="1" smtClean="0"/>
              <a:t>Mamdani's</a:t>
            </a:r>
            <a:r>
              <a:rPr lang="en-US" dirty="0" smtClean="0"/>
              <a:t> method is striking. The only distinctions are the fact that all output membership functions are singleton spikes, and the implication and aggregation methods are fixed and can not be edited. The implication method is simply multiplication, and the aggregation operator just includes all of the singletons.</a:t>
            </a:r>
          </a:p>
          <a:p>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OVERVIEW</a:t>
            </a:r>
            <a:endParaRPr lang="tr-TR" dirty="0"/>
          </a:p>
        </p:txBody>
      </p:sp>
      <p:sp>
        <p:nvSpPr>
          <p:cNvPr id="3" name="2 İçerik Yer Tutucusu"/>
          <p:cNvSpPr>
            <a:spLocks noGrp="1"/>
          </p:cNvSpPr>
          <p:nvPr>
            <p:ph idx="1"/>
          </p:nvPr>
        </p:nvSpPr>
        <p:spPr/>
        <p:txBody>
          <a:bodyPr>
            <a:normAutofit fontScale="77500" lnSpcReduction="20000"/>
          </a:bodyPr>
          <a:lstStyle/>
          <a:p>
            <a:pPr>
              <a:buFont typeface="Wingdings" pitchFamily="2" charset="2"/>
              <a:buChar char="ü"/>
            </a:pPr>
            <a:r>
              <a:rPr lang="tr-TR" sz="2800" dirty="0" err="1" smtClean="0"/>
              <a:t>Introduction</a:t>
            </a:r>
            <a:endParaRPr lang="tr-TR" sz="2800" dirty="0" smtClean="0"/>
          </a:p>
          <a:p>
            <a:pPr>
              <a:buFont typeface="Wingdings" pitchFamily="2" charset="2"/>
              <a:buChar char="ü"/>
            </a:pPr>
            <a:r>
              <a:rPr lang="tr-TR" sz="2800" dirty="0" smtClean="0"/>
              <a:t>Bit of </a:t>
            </a:r>
            <a:r>
              <a:rPr lang="tr-TR" sz="2800" dirty="0" err="1" smtClean="0"/>
              <a:t>History</a:t>
            </a:r>
            <a:endParaRPr lang="tr-TR" sz="2800" dirty="0" smtClean="0"/>
          </a:p>
          <a:p>
            <a:pPr>
              <a:buFont typeface="Wingdings" pitchFamily="2" charset="2"/>
              <a:buChar char="ü"/>
              <a:defRPr/>
            </a:pPr>
            <a:r>
              <a:rPr lang="en-GB" sz="2800" dirty="0" smtClean="0"/>
              <a:t>Fuzzy Sets</a:t>
            </a:r>
          </a:p>
          <a:p>
            <a:pPr>
              <a:buFont typeface="Wingdings" pitchFamily="2" charset="2"/>
              <a:buChar char="ü"/>
              <a:defRPr/>
            </a:pPr>
            <a:r>
              <a:rPr lang="en-GB" sz="2800" dirty="0" smtClean="0"/>
              <a:t>Fuzzy Representation</a:t>
            </a:r>
          </a:p>
          <a:p>
            <a:pPr>
              <a:buFont typeface="Wingdings" pitchFamily="2" charset="2"/>
              <a:buChar char="ü"/>
              <a:defRPr/>
            </a:pPr>
            <a:r>
              <a:rPr lang="en-GB" sz="2800" dirty="0" smtClean="0"/>
              <a:t>Linguistic Variables </a:t>
            </a:r>
          </a:p>
          <a:p>
            <a:pPr>
              <a:buFont typeface="Wingdings" pitchFamily="2" charset="2"/>
              <a:buChar char="ü"/>
            </a:pPr>
            <a:r>
              <a:rPr lang="tr-TR" sz="2800" dirty="0" err="1" smtClean="0"/>
              <a:t>Membership</a:t>
            </a:r>
            <a:r>
              <a:rPr lang="tr-TR" sz="2800" dirty="0" smtClean="0"/>
              <a:t> </a:t>
            </a:r>
            <a:r>
              <a:rPr lang="tr-TR" sz="2800" dirty="0" err="1" smtClean="0"/>
              <a:t>Functions</a:t>
            </a:r>
            <a:endParaRPr lang="tr-TR" sz="2800" dirty="0" smtClean="0"/>
          </a:p>
          <a:p>
            <a:pPr>
              <a:buFont typeface="Wingdings" pitchFamily="2" charset="2"/>
              <a:buChar char="ü"/>
            </a:pPr>
            <a:r>
              <a:rPr lang="tr-TR" sz="2800" dirty="0" err="1" smtClean="0"/>
              <a:t>Fuzzy</a:t>
            </a:r>
            <a:r>
              <a:rPr lang="tr-TR" sz="2800" dirty="0" smtClean="0"/>
              <a:t> </a:t>
            </a:r>
            <a:r>
              <a:rPr lang="tr-TR" sz="2800" dirty="0" err="1" smtClean="0"/>
              <a:t>Logic</a:t>
            </a:r>
            <a:r>
              <a:rPr lang="tr-TR" sz="2800" dirty="0" smtClean="0"/>
              <a:t> </a:t>
            </a:r>
            <a:r>
              <a:rPr lang="tr-TR" sz="2800" dirty="0" err="1" smtClean="0"/>
              <a:t>Operators</a:t>
            </a:r>
            <a:endParaRPr lang="tr-TR" sz="2800" dirty="0" smtClean="0"/>
          </a:p>
          <a:p>
            <a:pPr>
              <a:buFont typeface="Wingdings" pitchFamily="2" charset="2"/>
              <a:buChar char="ü"/>
            </a:pPr>
            <a:r>
              <a:rPr lang="tr-TR" sz="2800" dirty="0" err="1" smtClean="0"/>
              <a:t>Fuzzy</a:t>
            </a:r>
            <a:r>
              <a:rPr lang="tr-TR" sz="2800" dirty="0" smtClean="0"/>
              <a:t> </a:t>
            </a:r>
            <a:r>
              <a:rPr lang="tr-TR" sz="2800" dirty="0" err="1" smtClean="0"/>
              <a:t>Logic</a:t>
            </a:r>
            <a:r>
              <a:rPr lang="tr-TR" sz="2800" dirty="0" smtClean="0"/>
              <a:t> </a:t>
            </a:r>
            <a:r>
              <a:rPr lang="tr-TR" sz="2800" dirty="0" err="1" smtClean="0"/>
              <a:t>System</a:t>
            </a:r>
            <a:endParaRPr lang="tr-TR" sz="2800" dirty="0" smtClean="0"/>
          </a:p>
          <a:p>
            <a:pPr>
              <a:buFont typeface="Wingdings" pitchFamily="2" charset="2"/>
              <a:buChar char="ü"/>
            </a:pPr>
            <a:r>
              <a:rPr lang="tr-TR" sz="2800" dirty="0" err="1" smtClean="0"/>
              <a:t>Fuzzy</a:t>
            </a:r>
            <a:r>
              <a:rPr lang="tr-TR" sz="2800" dirty="0" smtClean="0"/>
              <a:t> </a:t>
            </a:r>
            <a:r>
              <a:rPr lang="tr-TR" sz="2800" dirty="0" err="1" smtClean="0"/>
              <a:t>Inference</a:t>
            </a:r>
            <a:r>
              <a:rPr lang="tr-TR" sz="2800" dirty="0" smtClean="0"/>
              <a:t> </a:t>
            </a:r>
            <a:r>
              <a:rPr lang="tr-TR" sz="2800" dirty="0" err="1" smtClean="0"/>
              <a:t>System</a:t>
            </a:r>
            <a:endParaRPr lang="tr-TR" sz="2800" dirty="0" smtClean="0"/>
          </a:p>
          <a:p>
            <a:pPr lvl="1">
              <a:buFont typeface="Wingdings" pitchFamily="2" charset="2"/>
              <a:buChar char="ü"/>
            </a:pPr>
            <a:r>
              <a:rPr lang="tr-TR" sz="2800" dirty="0" err="1" smtClean="0"/>
              <a:t>Mamdani’s</a:t>
            </a:r>
            <a:r>
              <a:rPr lang="tr-TR" sz="2800" dirty="0" smtClean="0"/>
              <a:t> </a:t>
            </a:r>
            <a:r>
              <a:rPr lang="tr-TR" sz="2800" dirty="0" err="1" smtClean="0"/>
              <a:t>Method</a:t>
            </a:r>
            <a:endParaRPr lang="tr-TR" sz="2800" dirty="0" smtClean="0"/>
          </a:p>
          <a:p>
            <a:pPr lvl="1">
              <a:buFont typeface="Wingdings" pitchFamily="2" charset="2"/>
              <a:buChar char="ü"/>
            </a:pPr>
            <a:r>
              <a:rPr lang="tr-TR" sz="2800" dirty="0" err="1" smtClean="0"/>
              <a:t>Sugeno’s</a:t>
            </a:r>
            <a:r>
              <a:rPr lang="tr-TR" sz="2800" dirty="0" smtClean="0"/>
              <a:t> </a:t>
            </a:r>
            <a:r>
              <a:rPr lang="tr-TR" sz="2800" dirty="0" err="1" smtClean="0"/>
              <a:t>Method</a:t>
            </a:r>
            <a:endParaRPr lang="tr-TR" sz="2800" dirty="0" smtClean="0"/>
          </a:p>
          <a:p>
            <a:pPr>
              <a:buFont typeface="Wingdings" pitchFamily="2" charset="2"/>
              <a:buChar char="ü"/>
            </a:pPr>
            <a:r>
              <a:rPr lang="tr-TR" sz="2800" dirty="0" err="1" smtClean="0"/>
              <a:t>Applications</a:t>
            </a:r>
            <a:r>
              <a:rPr lang="tr-TR" sz="2800" dirty="0" smtClean="0"/>
              <a:t> </a:t>
            </a:r>
          </a:p>
          <a:p>
            <a:pPr>
              <a:buFont typeface="Wingdings" pitchFamily="2" charset="2"/>
              <a:buChar char="ü"/>
            </a:pPr>
            <a:r>
              <a:rPr lang="tr-TR" sz="2800" dirty="0" err="1" smtClean="0"/>
              <a:t>Advantages</a:t>
            </a:r>
            <a:r>
              <a:rPr lang="tr-TR" sz="2800" dirty="0" smtClean="0"/>
              <a:t>  </a:t>
            </a:r>
            <a:r>
              <a:rPr lang="tr-TR" sz="2800" dirty="0" err="1" smtClean="0"/>
              <a:t>and</a:t>
            </a:r>
            <a:r>
              <a:rPr lang="tr-TR" sz="2800" dirty="0" smtClean="0"/>
              <a:t> </a:t>
            </a:r>
            <a:r>
              <a:rPr lang="tr-TR" sz="2800" dirty="0" err="1" smtClean="0"/>
              <a:t>Disadvantages</a:t>
            </a:r>
            <a:r>
              <a:rPr lang="tr-TR" sz="2800" dirty="0" smtClean="0"/>
              <a:t> of </a:t>
            </a:r>
            <a:r>
              <a:rPr lang="tr-TR" sz="2800" dirty="0" err="1" smtClean="0"/>
              <a:t>Fuzzy</a:t>
            </a:r>
            <a:r>
              <a:rPr lang="tr-TR" sz="2800" dirty="0" smtClean="0"/>
              <a:t> </a:t>
            </a:r>
            <a:r>
              <a:rPr lang="tr-TR" sz="2800" dirty="0" err="1" smtClean="0"/>
              <a:t>Logic</a:t>
            </a:r>
            <a:r>
              <a:rPr lang="tr-TR" sz="2800" dirty="0" smtClean="0"/>
              <a:t> </a:t>
            </a:r>
          </a:p>
          <a:p>
            <a:pPr>
              <a:buFont typeface="Wingdings" pitchFamily="2" charset="2"/>
              <a:buChar char="ü"/>
            </a:pPr>
            <a:endParaRPr lang="tr-T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73730" name="Picture 2" descr="C:\Users\acer\Desktop\sugeno-c.gif"/>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1700808"/>
            <a:ext cx="8820472" cy="1287016"/>
          </a:xfrm>
        </p:spPr>
        <p:txBody>
          <a:bodyPr>
            <a:noAutofit/>
          </a:bodyPr>
          <a:lstStyle/>
          <a:p>
            <a:r>
              <a:rPr lang="en-US" sz="2000" dirty="0" smtClean="0"/>
              <a:t>The figure above shows the fuzzy tipping model developed in previous sections of this manual adapted for use as a zero-order </a:t>
            </a:r>
            <a:r>
              <a:rPr lang="en-US" sz="2000" dirty="0" err="1" smtClean="0"/>
              <a:t>Sugeno</a:t>
            </a:r>
            <a:r>
              <a:rPr lang="en-US" sz="2000" dirty="0" smtClean="0"/>
              <a:t> system. Fortunately it is frequently the case that singleton output functions are completely sufficient for a given problem's needs. As an example, the system tippersg.fis is the </a:t>
            </a:r>
            <a:r>
              <a:rPr lang="en-US" sz="2000" dirty="0" err="1" smtClean="0"/>
              <a:t>Sugeno</a:t>
            </a:r>
            <a:r>
              <a:rPr lang="en-US" sz="2000" dirty="0" smtClean="0"/>
              <a:t>-type representation of the now-familiar tipping model. If you load the system and plot its output surface, you will see it is almost the same as the </a:t>
            </a:r>
            <a:r>
              <a:rPr lang="en-US" sz="2000" dirty="0" err="1" smtClean="0"/>
              <a:t>Mamdani</a:t>
            </a:r>
            <a:r>
              <a:rPr lang="en-US" sz="2000" dirty="0" smtClean="0"/>
              <a:t> system we've been looking at.</a:t>
            </a:r>
            <a:br>
              <a:rPr lang="en-US" sz="2000" dirty="0" smtClean="0"/>
            </a:br>
            <a:r>
              <a:rPr lang="en-US" sz="2000" dirty="0" smtClean="0"/>
              <a:t>a = </a:t>
            </a:r>
            <a:r>
              <a:rPr lang="en-US" sz="2000" dirty="0" err="1" smtClean="0"/>
              <a:t>readfis</a:t>
            </a:r>
            <a:r>
              <a:rPr lang="en-US" sz="2000" dirty="0" smtClean="0"/>
              <a:t>('</a:t>
            </a:r>
            <a:r>
              <a:rPr lang="en-US" sz="2000" dirty="0" err="1" smtClean="0"/>
              <a:t>tippersg</a:t>
            </a:r>
            <a:r>
              <a:rPr lang="en-US" sz="2000" dirty="0" smtClean="0"/>
              <a:t>'); </a:t>
            </a:r>
            <a:br>
              <a:rPr lang="en-US" sz="2000" dirty="0" smtClean="0"/>
            </a:br>
            <a:endParaRPr lang="tr-TR" sz="2000" dirty="0"/>
          </a:p>
        </p:txBody>
      </p:sp>
      <p:pic>
        <p:nvPicPr>
          <p:cNvPr id="74754" name="Picture 2" descr="C:\Users\acer\Desktop\tipsurf-.gif"/>
          <p:cNvPicPr>
            <a:picLocks noChangeAspect="1" noChangeArrowheads="1"/>
          </p:cNvPicPr>
          <p:nvPr/>
        </p:nvPicPr>
        <p:blipFill>
          <a:blip r:embed="rId2" cstate="print"/>
          <a:srcRect/>
          <a:stretch>
            <a:fillRect/>
          </a:stretch>
        </p:blipFill>
        <p:spPr bwMode="auto">
          <a:xfrm>
            <a:off x="2123728" y="2852936"/>
            <a:ext cx="5715000" cy="4005064"/>
          </a:xfrm>
          <a:prstGeom prst="rect">
            <a:avLst/>
          </a:prstGeom>
          <a:noFill/>
        </p:spPr>
      </p:pic>
      <p:sp>
        <p:nvSpPr>
          <p:cNvPr id="6" name="5 Metin kutusu"/>
          <p:cNvSpPr txBox="1"/>
          <p:nvPr/>
        </p:nvSpPr>
        <p:spPr>
          <a:xfrm>
            <a:off x="539552" y="3861048"/>
            <a:ext cx="1296144" cy="369332"/>
          </a:xfrm>
          <a:prstGeom prst="rect">
            <a:avLst/>
          </a:prstGeom>
          <a:noFill/>
        </p:spPr>
        <p:txBody>
          <a:bodyPr wrap="square" rtlCol="0">
            <a:spAutoFit/>
          </a:bodyPr>
          <a:lstStyle/>
          <a:p>
            <a:r>
              <a:rPr lang="tr-TR" dirty="0" err="1" smtClean="0"/>
              <a:t>gensurf</a:t>
            </a:r>
            <a:r>
              <a:rPr lang="tr-TR" dirty="0" smtClean="0"/>
              <a:t>(a)</a:t>
            </a:r>
            <a:endParaRPr lang="tr-T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600" dirty="0" err="1" smtClean="0"/>
              <a:t>Applications</a:t>
            </a:r>
            <a:endParaRPr lang="tr-TR" sz="3600" dirty="0"/>
          </a:p>
        </p:txBody>
      </p:sp>
      <p:sp>
        <p:nvSpPr>
          <p:cNvPr id="3" name="2 İçerik Yer Tutucusu"/>
          <p:cNvSpPr>
            <a:spLocks noGrp="1"/>
          </p:cNvSpPr>
          <p:nvPr>
            <p:ph idx="1"/>
          </p:nvPr>
        </p:nvSpPr>
        <p:spPr/>
        <p:txBody>
          <a:bodyPr/>
          <a:lstStyle/>
          <a:p>
            <a:r>
              <a:rPr lang="en-US" sz="2400" dirty="0" smtClean="0"/>
              <a:t>ABS Brakes</a:t>
            </a:r>
          </a:p>
          <a:p>
            <a:r>
              <a:rPr lang="en-US" sz="2400" dirty="0" smtClean="0"/>
              <a:t>Expert Systems</a:t>
            </a:r>
          </a:p>
          <a:p>
            <a:r>
              <a:rPr lang="en-US" sz="2400" dirty="0" smtClean="0"/>
              <a:t>Control Units</a:t>
            </a:r>
          </a:p>
          <a:p>
            <a:r>
              <a:rPr lang="en-US" sz="2400" dirty="0" smtClean="0"/>
              <a:t>Bullet train between Tokyo and Osaka</a:t>
            </a:r>
          </a:p>
          <a:p>
            <a:r>
              <a:rPr lang="en-US" sz="2400" dirty="0" smtClean="0"/>
              <a:t>Video Cameras</a:t>
            </a:r>
          </a:p>
          <a:p>
            <a:r>
              <a:rPr lang="en-US" sz="2400" dirty="0" smtClean="0"/>
              <a:t>Automatic Transmissions</a:t>
            </a:r>
          </a:p>
          <a:p>
            <a:endParaRPr lang="tr-T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dirty="0" err="1" smtClean="0"/>
              <a:t>Advantages</a:t>
            </a:r>
            <a:r>
              <a:rPr lang="tr-TR" sz="3600" dirty="0" smtClean="0"/>
              <a:t> of </a:t>
            </a:r>
            <a:r>
              <a:rPr lang="tr-TR" sz="3600" dirty="0" err="1" smtClean="0"/>
              <a:t>Fuzzy</a:t>
            </a:r>
            <a:r>
              <a:rPr lang="tr-TR" sz="3600" dirty="0" smtClean="0"/>
              <a:t> </a:t>
            </a:r>
            <a:r>
              <a:rPr lang="tr-TR" sz="3600" dirty="0" err="1" smtClean="0"/>
              <a:t>Logic</a:t>
            </a:r>
            <a:endParaRPr lang="tr-TR" sz="3600" dirty="0"/>
          </a:p>
        </p:txBody>
      </p:sp>
      <p:sp>
        <p:nvSpPr>
          <p:cNvPr id="3" name="2 İçerik Yer Tutucusu"/>
          <p:cNvSpPr>
            <a:spLocks noGrp="1"/>
          </p:cNvSpPr>
          <p:nvPr>
            <p:ph idx="1"/>
          </p:nvPr>
        </p:nvSpPr>
        <p:spPr/>
        <p:txBody>
          <a:bodyPr/>
          <a:lstStyle/>
          <a:p>
            <a:pPr marL="1023938" lvl="1" indent="-282575">
              <a:buSzPct val="70000"/>
              <a:buFont typeface="Wingdings" charset="2"/>
              <a:buChar char="§"/>
              <a:tabLst>
                <a:tab pos="287338" algn="l"/>
              </a:tabLst>
            </a:pPr>
            <a:r>
              <a:rPr lang="en-US" dirty="0" err="1" smtClean="0">
                <a:latin typeface="Times New Roman" charset="0"/>
              </a:rPr>
              <a:t>Mimicks</a:t>
            </a:r>
            <a:r>
              <a:rPr lang="en-US" dirty="0" smtClean="0">
                <a:latin typeface="Times New Roman" charset="0"/>
              </a:rPr>
              <a:t> human control logic </a:t>
            </a:r>
          </a:p>
          <a:p>
            <a:pPr marL="1023938" lvl="1" indent="-282575">
              <a:buSzPct val="70000"/>
              <a:buFont typeface="Wingdings" charset="2"/>
              <a:buChar char="§"/>
              <a:tabLst>
                <a:tab pos="287338" algn="l"/>
              </a:tabLst>
            </a:pPr>
            <a:r>
              <a:rPr lang="en-US" dirty="0" smtClean="0">
                <a:latin typeface="Times New Roman" charset="0"/>
              </a:rPr>
              <a:t>Uses imprecise language </a:t>
            </a:r>
          </a:p>
          <a:p>
            <a:pPr marL="1023938" lvl="1" indent="-282575">
              <a:buSzPct val="70000"/>
              <a:buFont typeface="Wingdings" charset="2"/>
              <a:buChar char="§"/>
              <a:tabLst>
                <a:tab pos="287338" algn="l"/>
              </a:tabLst>
            </a:pPr>
            <a:r>
              <a:rPr lang="en-US" dirty="0" smtClean="0">
                <a:latin typeface="Times New Roman" charset="0"/>
              </a:rPr>
              <a:t>Inherently robust</a:t>
            </a:r>
          </a:p>
          <a:p>
            <a:pPr marL="1023938" lvl="1" indent="-282575">
              <a:buSzPct val="70000"/>
              <a:buFont typeface="Wingdings" charset="2"/>
              <a:buChar char="§"/>
              <a:tabLst>
                <a:tab pos="287338" algn="l"/>
              </a:tabLst>
            </a:pPr>
            <a:r>
              <a:rPr lang="en-US" dirty="0" smtClean="0">
                <a:latin typeface="Times New Roman" charset="0"/>
              </a:rPr>
              <a:t>Fails safely </a:t>
            </a:r>
          </a:p>
          <a:p>
            <a:pPr marL="1023938" lvl="1" indent="-282575">
              <a:buSzPct val="70000"/>
              <a:buFont typeface="Wingdings" charset="2"/>
              <a:buChar char="§"/>
              <a:tabLst>
                <a:tab pos="287338" algn="l"/>
              </a:tabLst>
            </a:pPr>
            <a:r>
              <a:rPr lang="en-US" dirty="0" smtClean="0">
                <a:latin typeface="Times New Roman" charset="0"/>
              </a:rPr>
              <a:t>Modified and tweaked easily</a:t>
            </a:r>
          </a:p>
          <a:p>
            <a:endParaRPr lang="tr-TR" dirty="0" smtClean="0"/>
          </a:p>
          <a:p>
            <a:endParaRPr lang="tr-T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dirty="0" err="1" smtClean="0"/>
              <a:t>Disadvantages</a:t>
            </a:r>
            <a:r>
              <a:rPr lang="tr-TR" sz="3600" dirty="0" smtClean="0"/>
              <a:t> of </a:t>
            </a:r>
            <a:r>
              <a:rPr lang="tr-TR" sz="3600" dirty="0" err="1" smtClean="0"/>
              <a:t>Fuzzy</a:t>
            </a:r>
            <a:r>
              <a:rPr lang="tr-TR" sz="3600" dirty="0" smtClean="0"/>
              <a:t> </a:t>
            </a:r>
            <a:r>
              <a:rPr lang="tr-TR" sz="3600" dirty="0" err="1" smtClean="0"/>
              <a:t>Logic</a:t>
            </a:r>
            <a:endParaRPr lang="tr-TR" sz="3600" dirty="0"/>
          </a:p>
        </p:txBody>
      </p:sp>
      <p:sp>
        <p:nvSpPr>
          <p:cNvPr id="3" name="2 İçerik Yer Tutucusu"/>
          <p:cNvSpPr>
            <a:spLocks noGrp="1"/>
          </p:cNvSpPr>
          <p:nvPr>
            <p:ph idx="1"/>
          </p:nvPr>
        </p:nvSpPr>
        <p:spPr/>
        <p:txBody>
          <a:bodyPr/>
          <a:lstStyle/>
          <a:p>
            <a:pPr lvl="1">
              <a:buSzPct val="70000"/>
              <a:buFont typeface="Wingdings" charset="2"/>
              <a:buChar char="§"/>
            </a:pPr>
            <a:r>
              <a:rPr lang="en-US" dirty="0" smtClean="0">
                <a:latin typeface="Times New Roman" charset="0"/>
              </a:rPr>
              <a:t>Operator's experience required</a:t>
            </a:r>
          </a:p>
          <a:p>
            <a:pPr lvl="1">
              <a:buSzPct val="70000"/>
              <a:buFont typeface="Wingdings" charset="2"/>
              <a:buChar char="§"/>
            </a:pPr>
            <a:r>
              <a:rPr lang="en-US" dirty="0" smtClean="0">
                <a:latin typeface="Times New Roman" charset="0"/>
              </a:rPr>
              <a:t>System complexity</a:t>
            </a:r>
          </a:p>
          <a:p>
            <a:endParaRPr lang="tr-T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dirty="0" err="1" smtClean="0"/>
              <a:t>Introduction</a:t>
            </a:r>
            <a:endParaRPr lang="tr-TR" sz="3600" dirty="0"/>
          </a:p>
        </p:txBody>
      </p:sp>
      <p:sp>
        <p:nvSpPr>
          <p:cNvPr id="3" name="2 İçerik Yer Tutucusu"/>
          <p:cNvSpPr>
            <a:spLocks noGrp="1"/>
          </p:cNvSpPr>
          <p:nvPr>
            <p:ph idx="1"/>
          </p:nvPr>
        </p:nvSpPr>
        <p:spPr/>
        <p:txBody>
          <a:bodyPr/>
          <a:lstStyle/>
          <a:p>
            <a:pPr marL="271463" indent="-271463">
              <a:lnSpc>
                <a:spcPct val="150000"/>
              </a:lnSpc>
              <a:buClr>
                <a:srgbClr val="FE8637"/>
              </a:buClr>
              <a:buFont typeface="Wingdings" pitchFamily="2" charset="2"/>
              <a:buChar char="ü"/>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Definition of fuzzy</a:t>
            </a:r>
          </a:p>
          <a:p>
            <a:pPr marL="638175" lvl="1" indent="-273050">
              <a:lnSpc>
                <a:spcPct val="150000"/>
              </a:lnSpc>
              <a:spcBef>
                <a:spcPts val="525"/>
              </a:spcBef>
              <a:buClr>
                <a:srgbClr val="FE8637"/>
              </a:buClr>
              <a:buFont typeface="Wingdings" pitchFamily="2" charset="2"/>
              <a:buChar char="ü"/>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Fuzzy – “not clear, distinct, or precise; blurred”</a:t>
            </a:r>
            <a:endParaRPr lang="tr-TR" dirty="0" smtClean="0"/>
          </a:p>
          <a:p>
            <a:pPr marL="271463" indent="-271463">
              <a:lnSpc>
                <a:spcPct val="150000"/>
              </a:lnSpc>
              <a:buClr>
                <a:srgbClr val="FE8637"/>
              </a:buClr>
              <a:buFont typeface="Wingdings" pitchFamily="2" charset="2"/>
              <a:buChar char="ü"/>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Definition of fuzzy logic</a:t>
            </a:r>
          </a:p>
          <a:p>
            <a:pPr marL="638175" lvl="1" indent="-273050">
              <a:lnSpc>
                <a:spcPct val="150000"/>
              </a:lnSpc>
              <a:spcBef>
                <a:spcPts val="525"/>
              </a:spcBef>
              <a:buClr>
                <a:srgbClr val="FE8637"/>
              </a:buClr>
              <a:buFont typeface="Wingdings" pitchFamily="2" charset="2"/>
              <a:buChar char="ü"/>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A form of knowledge representation suitable for notions that cannot be defined precisely, but which depend upon their contexts.</a:t>
            </a:r>
          </a:p>
          <a:p>
            <a:pPr marL="638175" lvl="1" indent="-273050">
              <a:lnSpc>
                <a:spcPct val="150000"/>
              </a:lnSpc>
              <a:spcBef>
                <a:spcPts val="525"/>
              </a:spcBef>
              <a:buClr>
                <a:srgbClr val="FE8637"/>
              </a:buClr>
              <a:buFont typeface="Wingdings 2" pitchFamily="16"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dirty="0" smtClean="0">
              <a:solidFill>
                <a:srgbClr val="000000"/>
              </a:solidFill>
            </a:endParaRPr>
          </a:p>
          <a:p>
            <a:endParaRPr lang="tr-T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dirty="0" smtClean="0"/>
              <a:t>A bit of </a:t>
            </a:r>
            <a:r>
              <a:rPr lang="tr-TR" sz="3600" dirty="0" err="1" smtClean="0"/>
              <a:t>History</a:t>
            </a:r>
            <a:endParaRPr lang="tr-TR" sz="3600" dirty="0"/>
          </a:p>
        </p:txBody>
      </p:sp>
      <p:sp>
        <p:nvSpPr>
          <p:cNvPr id="3" name="2 İçerik Yer Tutucusu"/>
          <p:cNvSpPr>
            <a:spLocks noGrp="1"/>
          </p:cNvSpPr>
          <p:nvPr>
            <p:ph idx="1"/>
          </p:nvPr>
        </p:nvSpPr>
        <p:spPr>
          <a:xfrm>
            <a:off x="457200" y="1935480"/>
            <a:ext cx="4762872" cy="4389120"/>
          </a:xfrm>
        </p:spPr>
        <p:txBody>
          <a:bodyPr>
            <a:normAutofit fontScale="77500" lnSpcReduction="20000"/>
          </a:bodyPr>
          <a:lstStyle/>
          <a:p>
            <a:pPr>
              <a:buNone/>
            </a:pPr>
            <a:endParaRPr lang="tr-TR" dirty="0" smtClean="0"/>
          </a:p>
          <a:p>
            <a:pPr>
              <a:buFont typeface="Wingdings" pitchFamily="2" charset="2"/>
              <a:buChar char="ü"/>
            </a:pPr>
            <a:r>
              <a:rPr lang="tr-TR" dirty="0" err="1" smtClean="0"/>
              <a:t>Traces</a:t>
            </a:r>
            <a:r>
              <a:rPr lang="tr-TR" dirty="0" smtClean="0"/>
              <a:t> </a:t>
            </a:r>
            <a:r>
              <a:rPr lang="tr-TR" dirty="0" err="1" smtClean="0"/>
              <a:t>back</a:t>
            </a:r>
            <a:r>
              <a:rPr lang="tr-TR" dirty="0" smtClean="0"/>
              <a:t> </a:t>
            </a:r>
            <a:r>
              <a:rPr lang="tr-TR" dirty="0" err="1" smtClean="0"/>
              <a:t>to</a:t>
            </a:r>
            <a:r>
              <a:rPr lang="tr-TR" dirty="0" smtClean="0"/>
              <a:t> </a:t>
            </a:r>
            <a:r>
              <a:rPr lang="tr-TR" dirty="0" err="1" smtClean="0"/>
              <a:t>Ancient</a:t>
            </a:r>
            <a:r>
              <a:rPr lang="tr-TR" dirty="0" smtClean="0"/>
              <a:t> </a:t>
            </a:r>
            <a:r>
              <a:rPr lang="tr-TR" dirty="0" err="1" smtClean="0"/>
              <a:t>Greece</a:t>
            </a:r>
            <a:endParaRPr lang="tr-TR" dirty="0" smtClean="0"/>
          </a:p>
          <a:p>
            <a:pPr>
              <a:buFont typeface="Wingdings" pitchFamily="2" charset="2"/>
              <a:buChar char="ü"/>
            </a:pPr>
            <a:endParaRPr lang="tr-TR" dirty="0" smtClean="0"/>
          </a:p>
          <a:p>
            <a:pPr>
              <a:buFont typeface="Wingdings" pitchFamily="2" charset="2"/>
              <a:buChar char="ü"/>
            </a:pPr>
            <a:r>
              <a:rPr lang="tr-TR" dirty="0" err="1" smtClean="0"/>
              <a:t>Lotfi</a:t>
            </a:r>
            <a:r>
              <a:rPr lang="tr-TR" dirty="0" smtClean="0"/>
              <a:t> Asker </a:t>
            </a:r>
            <a:r>
              <a:rPr lang="tr-TR" dirty="0" err="1" smtClean="0"/>
              <a:t>Zadeh</a:t>
            </a:r>
            <a:r>
              <a:rPr lang="tr-TR" dirty="0" smtClean="0"/>
              <a:t> ( 1965 )</a:t>
            </a:r>
          </a:p>
          <a:p>
            <a:pPr>
              <a:buNone/>
            </a:pPr>
            <a:r>
              <a:rPr lang="tr-TR" dirty="0" smtClean="0"/>
              <a:t>           </a:t>
            </a:r>
            <a:r>
              <a:rPr lang="tr-TR" dirty="0" err="1" smtClean="0"/>
              <a:t>First</a:t>
            </a:r>
            <a:r>
              <a:rPr lang="tr-TR" dirty="0" smtClean="0"/>
              <a:t> </a:t>
            </a:r>
            <a:r>
              <a:rPr lang="tr-TR" dirty="0" err="1" smtClean="0"/>
              <a:t>to</a:t>
            </a:r>
            <a:r>
              <a:rPr lang="tr-TR" dirty="0" smtClean="0"/>
              <a:t> </a:t>
            </a:r>
            <a:r>
              <a:rPr lang="tr-TR" dirty="0" err="1" smtClean="0"/>
              <a:t>publish</a:t>
            </a:r>
            <a:r>
              <a:rPr lang="tr-TR" dirty="0" smtClean="0"/>
              <a:t> </a:t>
            </a:r>
            <a:r>
              <a:rPr lang="tr-TR" dirty="0" err="1" smtClean="0"/>
              <a:t>ideas</a:t>
            </a:r>
            <a:r>
              <a:rPr lang="tr-TR" dirty="0" smtClean="0"/>
              <a:t> of </a:t>
            </a:r>
            <a:r>
              <a:rPr lang="tr-TR" dirty="0" err="1" smtClean="0"/>
              <a:t>fuzzy</a:t>
            </a:r>
            <a:r>
              <a:rPr lang="tr-TR" dirty="0" smtClean="0"/>
              <a:t> </a:t>
            </a:r>
            <a:r>
              <a:rPr lang="tr-TR" dirty="0" err="1" smtClean="0"/>
              <a:t>logic</a:t>
            </a:r>
            <a:r>
              <a:rPr lang="tr-TR" dirty="0" smtClean="0"/>
              <a:t>.</a:t>
            </a:r>
          </a:p>
          <a:p>
            <a:pPr>
              <a:buFont typeface="Wingdings" pitchFamily="2" charset="2"/>
              <a:buChar char="ü"/>
            </a:pPr>
            <a:endParaRPr lang="tr-TR" dirty="0" smtClean="0"/>
          </a:p>
          <a:p>
            <a:pPr>
              <a:buFont typeface="Wingdings" pitchFamily="2" charset="2"/>
              <a:buChar char="ü"/>
            </a:pPr>
            <a:r>
              <a:rPr lang="tr-TR" dirty="0" err="1" smtClean="0"/>
              <a:t>Professor</a:t>
            </a:r>
            <a:r>
              <a:rPr lang="tr-TR" dirty="0" smtClean="0"/>
              <a:t> </a:t>
            </a:r>
            <a:r>
              <a:rPr lang="tr-TR" dirty="0" err="1" smtClean="0"/>
              <a:t>Toshire</a:t>
            </a:r>
            <a:r>
              <a:rPr lang="tr-TR" dirty="0" smtClean="0"/>
              <a:t> </a:t>
            </a:r>
            <a:r>
              <a:rPr lang="tr-TR" dirty="0" err="1" smtClean="0"/>
              <a:t>Terano</a:t>
            </a:r>
            <a:r>
              <a:rPr lang="tr-TR" dirty="0" smtClean="0"/>
              <a:t> ( 1972 )</a:t>
            </a:r>
          </a:p>
          <a:p>
            <a:pPr>
              <a:buNone/>
            </a:pPr>
            <a:r>
              <a:rPr lang="tr-TR" dirty="0" smtClean="0"/>
              <a:t>           </a:t>
            </a:r>
            <a:r>
              <a:rPr lang="tr-TR" dirty="0" err="1" smtClean="0"/>
              <a:t>Organized</a:t>
            </a:r>
            <a:r>
              <a:rPr lang="tr-TR" dirty="0" smtClean="0"/>
              <a:t> </a:t>
            </a:r>
            <a:r>
              <a:rPr lang="tr-TR" dirty="0" err="1" smtClean="0"/>
              <a:t>the</a:t>
            </a:r>
            <a:r>
              <a:rPr lang="tr-TR" dirty="0" smtClean="0"/>
              <a:t> </a:t>
            </a:r>
            <a:r>
              <a:rPr lang="tr-TR" dirty="0" err="1" smtClean="0"/>
              <a:t>world's</a:t>
            </a:r>
            <a:r>
              <a:rPr lang="tr-TR" dirty="0" smtClean="0"/>
              <a:t> </a:t>
            </a:r>
            <a:r>
              <a:rPr lang="tr-TR" dirty="0" err="1" smtClean="0"/>
              <a:t>first</a:t>
            </a:r>
            <a:r>
              <a:rPr lang="tr-TR" dirty="0" smtClean="0"/>
              <a:t> </a:t>
            </a:r>
            <a:r>
              <a:rPr lang="tr-TR" dirty="0" err="1" smtClean="0"/>
              <a:t>working</a:t>
            </a:r>
            <a:r>
              <a:rPr lang="tr-TR" dirty="0" smtClean="0"/>
              <a:t> </a:t>
            </a:r>
            <a:r>
              <a:rPr lang="tr-TR" dirty="0" err="1" smtClean="0"/>
              <a:t>group</a:t>
            </a:r>
            <a:r>
              <a:rPr lang="tr-TR" dirty="0" smtClean="0"/>
              <a:t> on </a:t>
            </a:r>
            <a:r>
              <a:rPr lang="tr-TR" dirty="0" err="1" smtClean="0"/>
              <a:t>fuzzysystems</a:t>
            </a:r>
            <a:r>
              <a:rPr lang="tr-TR" dirty="0" smtClean="0"/>
              <a:t>.</a:t>
            </a:r>
          </a:p>
          <a:p>
            <a:pPr>
              <a:buFont typeface="Wingdings" pitchFamily="2" charset="2"/>
              <a:buChar char="ü"/>
            </a:pPr>
            <a:endParaRPr lang="tr-TR" dirty="0" smtClean="0"/>
          </a:p>
          <a:p>
            <a:pPr>
              <a:buFont typeface="Wingdings" pitchFamily="2" charset="2"/>
              <a:buChar char="ü"/>
            </a:pPr>
            <a:r>
              <a:rPr lang="tr-TR" dirty="0" smtClean="0"/>
              <a:t>F.L. </a:t>
            </a:r>
            <a:r>
              <a:rPr lang="tr-TR" dirty="0" err="1" smtClean="0"/>
              <a:t>Smidth</a:t>
            </a:r>
            <a:r>
              <a:rPr lang="tr-TR" dirty="0" smtClean="0"/>
              <a:t> &amp; </a:t>
            </a:r>
            <a:r>
              <a:rPr lang="tr-TR" dirty="0" err="1" smtClean="0"/>
              <a:t>Co</a:t>
            </a:r>
            <a:r>
              <a:rPr lang="tr-TR" dirty="0" smtClean="0"/>
              <a:t>. ( 1980 )</a:t>
            </a:r>
          </a:p>
          <a:p>
            <a:pPr>
              <a:buNone/>
            </a:pPr>
            <a:r>
              <a:rPr lang="tr-TR" dirty="0" smtClean="0"/>
              <a:t>           </a:t>
            </a:r>
            <a:r>
              <a:rPr lang="tr-TR" dirty="0" err="1" smtClean="0"/>
              <a:t>First</a:t>
            </a:r>
            <a:r>
              <a:rPr lang="tr-TR" dirty="0" smtClean="0"/>
              <a:t> </a:t>
            </a:r>
            <a:r>
              <a:rPr lang="tr-TR" dirty="0" err="1" smtClean="0"/>
              <a:t>to</a:t>
            </a:r>
            <a:r>
              <a:rPr lang="tr-TR" dirty="0" smtClean="0"/>
              <a:t> market </a:t>
            </a:r>
            <a:r>
              <a:rPr lang="tr-TR" dirty="0" err="1" smtClean="0"/>
              <a:t>fuzzy</a:t>
            </a:r>
            <a:r>
              <a:rPr lang="tr-TR" dirty="0" smtClean="0"/>
              <a:t> </a:t>
            </a:r>
            <a:r>
              <a:rPr lang="tr-TR" dirty="0" err="1" smtClean="0"/>
              <a:t>expert</a:t>
            </a:r>
            <a:r>
              <a:rPr lang="tr-TR" dirty="0" smtClean="0"/>
              <a:t> </a:t>
            </a:r>
            <a:r>
              <a:rPr lang="tr-TR" dirty="0" err="1" smtClean="0"/>
              <a:t>systems</a:t>
            </a:r>
            <a:endParaRPr lang="tr-TR" dirty="0" smtClean="0"/>
          </a:p>
          <a:p>
            <a:endParaRPr lang="tr-TR" dirty="0"/>
          </a:p>
        </p:txBody>
      </p:sp>
      <p:graphicFrame>
        <p:nvGraphicFramePr>
          <p:cNvPr id="92165" name="Object 2"/>
          <p:cNvGraphicFramePr>
            <a:graphicFrameLocks/>
          </p:cNvGraphicFramePr>
          <p:nvPr/>
        </p:nvGraphicFramePr>
        <p:xfrm>
          <a:off x="5436096" y="1700808"/>
          <a:ext cx="3456384" cy="3672408"/>
        </p:xfrm>
        <a:graphic>
          <a:graphicData uri="http://schemas.openxmlformats.org/presentationml/2006/ole">
            <mc:AlternateContent xmlns:mc="http://schemas.openxmlformats.org/markup-compatibility/2006">
              <mc:Choice xmlns:v="urn:schemas-microsoft-com:vml" Requires="v">
                <p:oleObj spid="_x0000_s92174" name="Microsoft Drawing" r:id="rId3" imgW="2468520" imgH="3166920" progId="">
                  <p:embed/>
                </p:oleObj>
              </mc:Choice>
              <mc:Fallback>
                <p:oleObj name="Microsoft Drawing" r:id="rId3" imgW="2468520" imgH="3166920" progId="">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1700808"/>
                        <a:ext cx="3456384"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0"/>
            <a:ext cx="8229600" cy="1143000"/>
          </a:xfrm>
        </p:spPr>
        <p:txBody>
          <a:bodyPr>
            <a:normAutofit/>
          </a:bodyPr>
          <a:lstStyle/>
          <a:p>
            <a:r>
              <a:rPr lang="tr-TR" sz="3600" dirty="0" err="1" smtClean="0"/>
              <a:t>More</a:t>
            </a:r>
            <a:r>
              <a:rPr lang="tr-TR" sz="3600" dirty="0" smtClean="0"/>
              <a:t> </a:t>
            </a:r>
            <a:r>
              <a:rPr lang="tr-TR" sz="3600" dirty="0" err="1" smtClean="0"/>
              <a:t>Definition</a:t>
            </a:r>
            <a:endParaRPr lang="tr-TR" sz="3600" dirty="0"/>
          </a:p>
        </p:txBody>
      </p:sp>
      <p:sp>
        <p:nvSpPr>
          <p:cNvPr id="3" name="2 İçerik Yer Tutucusu"/>
          <p:cNvSpPr>
            <a:spLocks noGrp="1"/>
          </p:cNvSpPr>
          <p:nvPr>
            <p:ph idx="1"/>
          </p:nvPr>
        </p:nvSpPr>
        <p:spPr>
          <a:xfrm>
            <a:off x="0" y="1268760"/>
            <a:ext cx="9144000" cy="4176464"/>
          </a:xfrm>
        </p:spPr>
        <p:txBody>
          <a:bodyPr>
            <a:normAutofit/>
          </a:bodyPr>
          <a:lstStyle/>
          <a:p>
            <a:pPr>
              <a:lnSpc>
                <a:spcPct val="90000"/>
              </a:lnSpc>
              <a:defRPr/>
            </a:pPr>
            <a:r>
              <a:rPr lang="en-GB" sz="2000" dirty="0" smtClean="0"/>
              <a:t>Fuzzy logic is a set of mathematical principles for knowledge representation based on degrees of membership.</a:t>
            </a:r>
          </a:p>
          <a:p>
            <a:pPr>
              <a:lnSpc>
                <a:spcPct val="90000"/>
              </a:lnSpc>
              <a:defRPr/>
            </a:pPr>
            <a:r>
              <a:rPr lang="en-GB" sz="2000" dirty="0" smtClean="0"/>
              <a:t>Unlike two-valued Boolean logic, fuzzy logic is multi-valued. It deals with degrees of membership and degrees of truth.</a:t>
            </a:r>
          </a:p>
          <a:p>
            <a:pPr>
              <a:lnSpc>
                <a:spcPct val="90000"/>
              </a:lnSpc>
              <a:defRPr/>
            </a:pPr>
            <a:r>
              <a:rPr lang="en-GB" sz="2000" dirty="0" smtClean="0"/>
              <a:t>Fuzzy logic uses the continuum of logical values between 0 (completely false) and 1 (completely true).  Instead of just black and white, it employs the spectrum of colours, accepting that things can be partly true and partly false at the same time.</a:t>
            </a:r>
            <a:endParaRPr lang="tr-TR" sz="2000" dirty="0" smtClean="0"/>
          </a:p>
          <a:p>
            <a:pPr>
              <a:lnSpc>
                <a:spcPct val="90000"/>
              </a:lnSpc>
              <a:defRPr/>
            </a:pPr>
            <a:endParaRPr lang="tr-TR" sz="2000" dirty="0" smtClean="0"/>
          </a:p>
          <a:p>
            <a:pPr>
              <a:lnSpc>
                <a:spcPct val="90000"/>
              </a:lnSpc>
              <a:defRPr/>
            </a:pPr>
            <a:endParaRPr lang="en-GB" sz="2000" dirty="0" smtClean="0"/>
          </a:p>
          <a:p>
            <a:endParaRPr lang="tr-TR" dirty="0"/>
          </a:p>
        </p:txBody>
      </p:sp>
      <p:grpSp>
        <p:nvGrpSpPr>
          <p:cNvPr id="4" name="Group 192"/>
          <p:cNvGrpSpPr>
            <a:grpSpLocks/>
          </p:cNvGrpSpPr>
          <p:nvPr/>
        </p:nvGrpSpPr>
        <p:grpSpPr bwMode="auto">
          <a:xfrm>
            <a:off x="1259632" y="3573016"/>
            <a:ext cx="5300662" cy="1295375"/>
            <a:chOff x="1206" y="3067"/>
            <a:chExt cx="3339" cy="758"/>
          </a:xfrm>
        </p:grpSpPr>
        <p:sp>
          <p:nvSpPr>
            <p:cNvPr id="5" name="AutoShape 7"/>
            <p:cNvSpPr>
              <a:spLocks noChangeAspect="1" noChangeArrowheads="1" noTextEdit="1"/>
            </p:cNvSpPr>
            <p:nvPr/>
          </p:nvSpPr>
          <p:spPr bwMode="auto">
            <a:xfrm>
              <a:off x="1218" y="3067"/>
              <a:ext cx="3314" cy="739"/>
            </a:xfrm>
            <a:prstGeom prst="rect">
              <a:avLst/>
            </a:prstGeom>
            <a:no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6" name="Rectangle 9"/>
            <p:cNvSpPr>
              <a:spLocks noChangeArrowheads="1"/>
            </p:cNvSpPr>
            <p:nvPr/>
          </p:nvSpPr>
          <p:spPr bwMode="auto">
            <a:xfrm>
              <a:off x="1375" y="3656"/>
              <a:ext cx="1264" cy="161"/>
            </a:xfrm>
            <a:prstGeom prst="rect">
              <a:avLst/>
            </a:prstGeom>
            <a:no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7" name="Rectangle 12"/>
            <p:cNvSpPr>
              <a:spLocks noChangeArrowheads="1"/>
            </p:cNvSpPr>
            <p:nvPr/>
          </p:nvSpPr>
          <p:spPr bwMode="auto">
            <a:xfrm>
              <a:off x="1519" y="3670"/>
              <a:ext cx="1004" cy="154"/>
            </a:xfrm>
            <a:prstGeom prst="rect">
              <a:avLst/>
            </a:prstGeom>
            <a:noFill/>
            <a:ln w="9525">
              <a:noFill/>
              <a:miter lim="800000"/>
              <a:headEnd/>
              <a:tailEnd/>
            </a:ln>
          </p:spPr>
          <p:txBody>
            <a:bodyPr wrap="none" lIns="0" tIns="0" rIns="0" bIns="0">
              <a:spAutoFit/>
            </a:bodyPr>
            <a:lstStyle/>
            <a:p>
              <a:pPr marL="342900" indent="-342900">
                <a:spcBef>
                  <a:spcPct val="20000"/>
                </a:spcBef>
                <a:buClr>
                  <a:schemeClr val="hlink"/>
                </a:buClr>
                <a:buSzPct val="70000"/>
                <a:buFont typeface="Wingdings" pitchFamily="2" charset="2"/>
                <a:buNone/>
                <a:defRPr/>
              </a:pPr>
              <a:r>
                <a:rPr lang="en-US" sz="1600">
                  <a:latin typeface="Times New Roman" pitchFamily="18" charset="0"/>
                  <a:cs typeface="+mn-cs"/>
                </a:rPr>
                <a:t>(</a:t>
              </a:r>
              <a:r>
                <a:rPr lang="en-US" sz="1600" i="1">
                  <a:latin typeface="Times New Roman" pitchFamily="18" charset="0"/>
                  <a:cs typeface="+mn-cs"/>
                </a:rPr>
                <a:t>a</a:t>
              </a:r>
              <a:r>
                <a:rPr lang="en-US" sz="1600">
                  <a:latin typeface="Times New Roman" pitchFamily="18" charset="0"/>
                  <a:cs typeface="+mn-cs"/>
                </a:rPr>
                <a:t>)  Boolean Logic.</a:t>
              </a:r>
              <a:endParaRPr lang="en-US">
                <a:effectLst>
                  <a:outerShdw blurRad="38100" dist="38100" dir="2700000" algn="tl">
                    <a:srgbClr val="000000"/>
                  </a:outerShdw>
                </a:effectLst>
                <a:cs typeface="+mn-cs"/>
              </a:endParaRPr>
            </a:p>
          </p:txBody>
        </p:sp>
        <p:sp>
          <p:nvSpPr>
            <p:cNvPr id="8" name="Rectangle 13"/>
            <p:cNvSpPr>
              <a:spLocks noChangeArrowheads="1"/>
            </p:cNvSpPr>
            <p:nvPr/>
          </p:nvSpPr>
          <p:spPr bwMode="auto">
            <a:xfrm>
              <a:off x="3086" y="3656"/>
              <a:ext cx="1335" cy="159"/>
            </a:xfrm>
            <a:prstGeom prst="rect">
              <a:avLst/>
            </a:prstGeom>
            <a:no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9" name="Rectangle 16"/>
            <p:cNvSpPr>
              <a:spLocks noChangeArrowheads="1"/>
            </p:cNvSpPr>
            <p:nvPr/>
          </p:nvSpPr>
          <p:spPr bwMode="auto">
            <a:xfrm>
              <a:off x="3107" y="3671"/>
              <a:ext cx="1248" cy="154"/>
            </a:xfrm>
            <a:prstGeom prst="rect">
              <a:avLst/>
            </a:prstGeom>
            <a:noFill/>
            <a:ln w="9525">
              <a:noFill/>
              <a:miter lim="800000"/>
              <a:headEnd/>
              <a:tailEnd/>
            </a:ln>
          </p:spPr>
          <p:txBody>
            <a:bodyPr wrap="none" lIns="0" tIns="0" rIns="0" bIns="0">
              <a:spAutoFit/>
            </a:bodyPr>
            <a:lstStyle/>
            <a:p>
              <a:pPr marL="342900" indent="-342900">
                <a:spcBef>
                  <a:spcPct val="20000"/>
                </a:spcBef>
                <a:buClr>
                  <a:schemeClr val="hlink"/>
                </a:buClr>
                <a:buSzPct val="70000"/>
                <a:buFont typeface="Wingdings" pitchFamily="2" charset="2"/>
                <a:buNone/>
                <a:defRPr/>
              </a:pPr>
              <a:r>
                <a:rPr lang="en-US" sz="1600" dirty="0">
                  <a:latin typeface="Times New Roman" pitchFamily="18" charset="0"/>
                  <a:cs typeface="+mn-cs"/>
                </a:rPr>
                <a:t>(</a:t>
              </a:r>
              <a:r>
                <a:rPr lang="en-US" sz="1600" i="1" dirty="0">
                  <a:latin typeface="Times New Roman" pitchFamily="18" charset="0"/>
                  <a:cs typeface="+mn-cs"/>
                </a:rPr>
                <a:t>b</a:t>
              </a:r>
              <a:r>
                <a:rPr lang="en-US" sz="1600" dirty="0">
                  <a:latin typeface="Times New Roman" pitchFamily="18" charset="0"/>
                  <a:cs typeface="+mn-cs"/>
                </a:rPr>
                <a:t>)  Multi-valued Logic.</a:t>
              </a:r>
              <a:endParaRPr lang="en-US" dirty="0">
                <a:effectLst>
                  <a:outerShdw blurRad="38100" dist="38100" dir="2700000" algn="tl">
                    <a:srgbClr val="000000"/>
                  </a:outerShdw>
                </a:effectLst>
                <a:cs typeface="+mn-cs"/>
              </a:endParaRPr>
            </a:p>
          </p:txBody>
        </p:sp>
        <p:sp>
          <p:nvSpPr>
            <p:cNvPr id="10" name="Line 17"/>
            <p:cNvSpPr>
              <a:spLocks noChangeShapeType="1"/>
            </p:cNvSpPr>
            <p:nvPr/>
          </p:nvSpPr>
          <p:spPr bwMode="auto">
            <a:xfrm>
              <a:off x="1998" y="3465"/>
              <a:ext cx="1" cy="48"/>
            </a:xfrm>
            <a:prstGeom prst="line">
              <a:avLst/>
            </a:prstGeom>
            <a:noFill/>
            <a:ln w="1588">
              <a:solidFill>
                <a:srgbClr val="000000"/>
              </a:solidFill>
              <a:round/>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1" name="Rectangle 18"/>
            <p:cNvSpPr>
              <a:spLocks noChangeArrowheads="1"/>
            </p:cNvSpPr>
            <p:nvPr/>
          </p:nvSpPr>
          <p:spPr bwMode="auto">
            <a:xfrm>
              <a:off x="1909" y="3524"/>
              <a:ext cx="183" cy="132"/>
            </a:xfrm>
            <a:prstGeom prst="rect">
              <a:avLst/>
            </a:prstGeom>
            <a:no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2" name="Rectangle 19"/>
            <p:cNvSpPr>
              <a:spLocks noChangeArrowheads="1"/>
            </p:cNvSpPr>
            <p:nvPr/>
          </p:nvSpPr>
          <p:spPr bwMode="auto">
            <a:xfrm>
              <a:off x="2117" y="3521"/>
              <a:ext cx="48" cy="115"/>
            </a:xfrm>
            <a:prstGeom prst="rect">
              <a:avLst/>
            </a:prstGeom>
            <a:noFill/>
            <a:ln w="9525">
              <a:noFill/>
              <a:miter lim="800000"/>
              <a:headEnd/>
              <a:tailEnd/>
            </a:ln>
          </p:spPr>
          <p:txBody>
            <a:bodyPr wrap="none" lIns="0" tIns="0" rIns="0" bIns="0">
              <a:spAutoFit/>
            </a:bodyPr>
            <a:lstStyle/>
            <a:p>
              <a:pPr marL="342900" indent="-342900">
                <a:spcBef>
                  <a:spcPct val="20000"/>
                </a:spcBef>
                <a:buClr>
                  <a:schemeClr val="hlink"/>
                </a:buClr>
                <a:buSzPct val="70000"/>
                <a:buFont typeface="Wingdings" pitchFamily="2" charset="2"/>
                <a:buNone/>
                <a:defRPr/>
              </a:pPr>
              <a:r>
                <a:rPr lang="en-US" sz="1200">
                  <a:latin typeface="Times New Roman" pitchFamily="18" charset="0"/>
                  <a:cs typeface="+mn-cs"/>
                </a:rPr>
                <a:t>1</a:t>
              </a:r>
              <a:endParaRPr lang="en-US">
                <a:effectLst>
                  <a:outerShdw blurRad="38100" dist="38100" dir="2700000" algn="tl">
                    <a:srgbClr val="000000"/>
                  </a:outerShdw>
                </a:effectLst>
                <a:cs typeface="+mn-cs"/>
              </a:endParaRPr>
            </a:p>
          </p:txBody>
        </p:sp>
        <p:sp>
          <p:nvSpPr>
            <p:cNvPr id="13" name="Line 20"/>
            <p:cNvSpPr>
              <a:spLocks noChangeShapeType="1"/>
            </p:cNvSpPr>
            <p:nvPr/>
          </p:nvSpPr>
          <p:spPr bwMode="auto">
            <a:xfrm>
              <a:off x="1998" y="3513"/>
              <a:ext cx="1" cy="48"/>
            </a:xfrm>
            <a:prstGeom prst="line">
              <a:avLst/>
            </a:prstGeom>
            <a:noFill/>
            <a:ln w="1588">
              <a:solidFill>
                <a:srgbClr val="000000"/>
              </a:solidFill>
              <a:round/>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4" name="Line 21"/>
            <p:cNvSpPr>
              <a:spLocks noChangeShapeType="1"/>
            </p:cNvSpPr>
            <p:nvPr/>
          </p:nvSpPr>
          <p:spPr bwMode="auto">
            <a:xfrm>
              <a:off x="1998" y="3561"/>
              <a:ext cx="1" cy="48"/>
            </a:xfrm>
            <a:prstGeom prst="line">
              <a:avLst/>
            </a:prstGeom>
            <a:noFill/>
            <a:ln w="1588">
              <a:solidFill>
                <a:srgbClr val="000000"/>
              </a:solidFill>
              <a:round/>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5" name="Line 22"/>
            <p:cNvSpPr>
              <a:spLocks noChangeShapeType="1"/>
            </p:cNvSpPr>
            <p:nvPr/>
          </p:nvSpPr>
          <p:spPr bwMode="auto">
            <a:xfrm>
              <a:off x="3877" y="3466"/>
              <a:ext cx="0" cy="49"/>
            </a:xfrm>
            <a:prstGeom prst="line">
              <a:avLst/>
            </a:prstGeom>
            <a:noFill/>
            <a:ln w="1588">
              <a:solidFill>
                <a:srgbClr val="000000"/>
              </a:solidFill>
              <a:round/>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6" name="Line 23"/>
            <p:cNvSpPr>
              <a:spLocks noChangeShapeType="1"/>
            </p:cNvSpPr>
            <p:nvPr/>
          </p:nvSpPr>
          <p:spPr bwMode="auto">
            <a:xfrm>
              <a:off x="3627" y="3466"/>
              <a:ext cx="1" cy="48"/>
            </a:xfrm>
            <a:prstGeom prst="line">
              <a:avLst/>
            </a:prstGeom>
            <a:noFill/>
            <a:ln w="1588">
              <a:solidFill>
                <a:srgbClr val="000000"/>
              </a:solidFill>
              <a:round/>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7" name="Line 24"/>
            <p:cNvSpPr>
              <a:spLocks noChangeShapeType="1"/>
            </p:cNvSpPr>
            <p:nvPr/>
          </p:nvSpPr>
          <p:spPr bwMode="auto">
            <a:xfrm flipH="1">
              <a:off x="4375" y="3466"/>
              <a:ext cx="1" cy="48"/>
            </a:xfrm>
            <a:prstGeom prst="line">
              <a:avLst/>
            </a:prstGeom>
            <a:noFill/>
            <a:ln w="1588">
              <a:solidFill>
                <a:srgbClr val="000000"/>
              </a:solidFill>
              <a:round/>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8" name="Line 25"/>
            <p:cNvSpPr>
              <a:spLocks noChangeShapeType="1"/>
            </p:cNvSpPr>
            <p:nvPr/>
          </p:nvSpPr>
          <p:spPr bwMode="auto">
            <a:xfrm>
              <a:off x="3377" y="3466"/>
              <a:ext cx="1" cy="48"/>
            </a:xfrm>
            <a:prstGeom prst="line">
              <a:avLst/>
            </a:prstGeom>
            <a:noFill/>
            <a:ln w="1588">
              <a:solidFill>
                <a:srgbClr val="000000"/>
              </a:solidFill>
              <a:round/>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9" name="Line 26"/>
            <p:cNvSpPr>
              <a:spLocks noChangeShapeType="1"/>
            </p:cNvSpPr>
            <p:nvPr/>
          </p:nvSpPr>
          <p:spPr bwMode="auto">
            <a:xfrm>
              <a:off x="3128" y="3466"/>
              <a:ext cx="0" cy="49"/>
            </a:xfrm>
            <a:prstGeom prst="line">
              <a:avLst/>
            </a:prstGeom>
            <a:noFill/>
            <a:ln w="1588">
              <a:solidFill>
                <a:srgbClr val="000000"/>
              </a:solidFill>
              <a:round/>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20" name="Line 27"/>
            <p:cNvSpPr>
              <a:spLocks noChangeShapeType="1"/>
            </p:cNvSpPr>
            <p:nvPr/>
          </p:nvSpPr>
          <p:spPr bwMode="auto">
            <a:xfrm>
              <a:off x="4499" y="3081"/>
              <a:ext cx="0" cy="433"/>
            </a:xfrm>
            <a:prstGeom prst="line">
              <a:avLst/>
            </a:prstGeom>
            <a:noFill/>
            <a:ln w="1588">
              <a:solidFill>
                <a:srgbClr val="000000"/>
              </a:solidFill>
              <a:round/>
              <a:headEnd/>
              <a:tailEnd/>
            </a:ln>
          </p:spPr>
          <p:txBody>
            <a:bodyPr/>
            <a:lstStyle/>
            <a:p>
              <a:pPr>
                <a:spcBef>
                  <a:spcPct val="20000"/>
                </a:spcBef>
                <a:buClr>
                  <a:schemeClr val="hlink"/>
                </a:buClr>
                <a:buSzPct val="70000"/>
                <a:buFont typeface="Wingdings" pitchFamily="2" charset="2"/>
                <a:buChar char="n"/>
                <a:defRPr/>
              </a:pPr>
              <a:endParaRPr lang="en-US" dirty="0">
                <a:effectLst>
                  <a:outerShdw blurRad="38100" dist="38100" dir="2700000" algn="tl">
                    <a:srgbClr val="000000">
                      <a:alpha val="43137"/>
                    </a:srgbClr>
                  </a:outerShdw>
                </a:effectLst>
                <a:cs typeface="+mn-cs"/>
              </a:endParaRPr>
            </a:p>
          </p:txBody>
        </p:sp>
        <p:sp>
          <p:nvSpPr>
            <p:cNvPr id="21" name="Line 28"/>
            <p:cNvSpPr>
              <a:spLocks noChangeShapeType="1"/>
            </p:cNvSpPr>
            <p:nvPr/>
          </p:nvSpPr>
          <p:spPr bwMode="auto">
            <a:xfrm>
              <a:off x="3004" y="3466"/>
              <a:ext cx="0" cy="48"/>
            </a:xfrm>
            <a:prstGeom prst="line">
              <a:avLst/>
            </a:prstGeom>
            <a:noFill/>
            <a:ln w="1588">
              <a:solidFill>
                <a:srgbClr val="000000"/>
              </a:solidFill>
              <a:round/>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22" name="Rectangle 29"/>
            <p:cNvSpPr>
              <a:spLocks noChangeArrowheads="1"/>
            </p:cNvSpPr>
            <p:nvPr/>
          </p:nvSpPr>
          <p:spPr bwMode="auto">
            <a:xfrm>
              <a:off x="4333" y="3524"/>
              <a:ext cx="87" cy="133"/>
            </a:xfrm>
            <a:prstGeom prst="rect">
              <a:avLst/>
            </a:prstGeom>
            <a:no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23" name="Rectangle 30"/>
            <p:cNvSpPr>
              <a:spLocks noChangeArrowheads="1"/>
            </p:cNvSpPr>
            <p:nvPr/>
          </p:nvSpPr>
          <p:spPr bwMode="auto">
            <a:xfrm>
              <a:off x="4465" y="3527"/>
              <a:ext cx="48" cy="115"/>
            </a:xfrm>
            <a:prstGeom prst="rect">
              <a:avLst/>
            </a:prstGeom>
            <a:noFill/>
            <a:ln w="9525">
              <a:noFill/>
              <a:miter lim="800000"/>
              <a:headEnd/>
              <a:tailEnd/>
            </a:ln>
          </p:spPr>
          <p:txBody>
            <a:bodyPr wrap="none" lIns="0" tIns="0" rIns="0" bIns="0">
              <a:spAutoFit/>
            </a:bodyPr>
            <a:lstStyle/>
            <a:p>
              <a:pPr marL="342900" indent="-342900">
                <a:spcBef>
                  <a:spcPct val="20000"/>
                </a:spcBef>
                <a:buClr>
                  <a:schemeClr val="hlink"/>
                </a:buClr>
                <a:buSzPct val="70000"/>
                <a:buFont typeface="Wingdings" pitchFamily="2" charset="2"/>
                <a:buNone/>
                <a:defRPr/>
              </a:pPr>
              <a:r>
                <a:rPr lang="en-US" sz="1200">
                  <a:latin typeface="Times New Roman" pitchFamily="18" charset="0"/>
                  <a:cs typeface="+mn-cs"/>
                </a:rPr>
                <a:t>1</a:t>
              </a:r>
              <a:endParaRPr lang="en-US">
                <a:effectLst>
                  <a:outerShdw blurRad="38100" dist="38100" dir="2700000" algn="tl">
                    <a:srgbClr val="000000"/>
                  </a:outerShdw>
                </a:effectLst>
                <a:cs typeface="+mn-cs"/>
              </a:endParaRPr>
            </a:p>
          </p:txBody>
        </p:sp>
        <p:sp>
          <p:nvSpPr>
            <p:cNvPr id="24" name="Rectangle 31"/>
            <p:cNvSpPr>
              <a:spLocks noChangeArrowheads="1"/>
            </p:cNvSpPr>
            <p:nvPr/>
          </p:nvSpPr>
          <p:spPr bwMode="auto">
            <a:xfrm>
              <a:off x="3085" y="3524"/>
              <a:ext cx="87" cy="133"/>
            </a:xfrm>
            <a:prstGeom prst="rect">
              <a:avLst/>
            </a:prstGeom>
            <a:no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25" name="Rectangle 33"/>
            <p:cNvSpPr>
              <a:spLocks noChangeArrowheads="1"/>
            </p:cNvSpPr>
            <p:nvPr/>
          </p:nvSpPr>
          <p:spPr bwMode="auto">
            <a:xfrm>
              <a:off x="3298" y="3524"/>
              <a:ext cx="159" cy="133"/>
            </a:xfrm>
            <a:prstGeom prst="rect">
              <a:avLst/>
            </a:prstGeom>
            <a:no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26" name="Rectangle 34"/>
            <p:cNvSpPr>
              <a:spLocks noChangeArrowheads="1"/>
            </p:cNvSpPr>
            <p:nvPr/>
          </p:nvSpPr>
          <p:spPr bwMode="auto">
            <a:xfrm>
              <a:off x="3288" y="3527"/>
              <a:ext cx="120" cy="115"/>
            </a:xfrm>
            <a:prstGeom prst="rect">
              <a:avLst/>
            </a:prstGeom>
            <a:noFill/>
            <a:ln w="9525">
              <a:noFill/>
              <a:miter lim="800000"/>
              <a:headEnd/>
              <a:tailEnd/>
            </a:ln>
          </p:spPr>
          <p:txBody>
            <a:bodyPr wrap="none" lIns="0" tIns="0" rIns="0" bIns="0">
              <a:spAutoFit/>
            </a:bodyPr>
            <a:lstStyle/>
            <a:p>
              <a:pPr marL="342900" indent="-342900">
                <a:spcBef>
                  <a:spcPct val="20000"/>
                </a:spcBef>
                <a:buClr>
                  <a:schemeClr val="hlink"/>
                </a:buClr>
                <a:buSzPct val="70000"/>
                <a:buFont typeface="Wingdings" pitchFamily="2" charset="2"/>
                <a:buNone/>
                <a:defRPr/>
              </a:pPr>
              <a:r>
                <a:rPr lang="en-US" sz="1200">
                  <a:latin typeface="Times New Roman" pitchFamily="18" charset="0"/>
                  <a:cs typeface="+mn-cs"/>
                </a:rPr>
                <a:t>0.2</a:t>
              </a:r>
              <a:endParaRPr lang="en-US">
                <a:effectLst>
                  <a:outerShdw blurRad="38100" dist="38100" dir="2700000" algn="tl">
                    <a:srgbClr val="000000"/>
                  </a:outerShdw>
                </a:effectLst>
                <a:cs typeface="+mn-cs"/>
              </a:endParaRPr>
            </a:p>
          </p:txBody>
        </p:sp>
        <p:sp>
          <p:nvSpPr>
            <p:cNvPr id="27" name="Rectangle 35"/>
            <p:cNvSpPr>
              <a:spLocks noChangeArrowheads="1"/>
            </p:cNvSpPr>
            <p:nvPr/>
          </p:nvSpPr>
          <p:spPr bwMode="auto">
            <a:xfrm>
              <a:off x="3548" y="3524"/>
              <a:ext cx="158" cy="133"/>
            </a:xfrm>
            <a:prstGeom prst="rect">
              <a:avLst/>
            </a:prstGeom>
            <a:no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28" name="Rectangle 36"/>
            <p:cNvSpPr>
              <a:spLocks noChangeArrowheads="1"/>
            </p:cNvSpPr>
            <p:nvPr/>
          </p:nvSpPr>
          <p:spPr bwMode="auto">
            <a:xfrm>
              <a:off x="3566" y="3527"/>
              <a:ext cx="120" cy="115"/>
            </a:xfrm>
            <a:prstGeom prst="rect">
              <a:avLst/>
            </a:prstGeom>
            <a:noFill/>
            <a:ln w="9525">
              <a:noFill/>
              <a:miter lim="800000"/>
              <a:headEnd/>
              <a:tailEnd/>
            </a:ln>
          </p:spPr>
          <p:txBody>
            <a:bodyPr wrap="none" lIns="0" tIns="0" rIns="0" bIns="0">
              <a:spAutoFit/>
            </a:bodyPr>
            <a:lstStyle/>
            <a:p>
              <a:pPr marL="342900" indent="-342900">
                <a:spcBef>
                  <a:spcPct val="20000"/>
                </a:spcBef>
                <a:buClr>
                  <a:schemeClr val="hlink"/>
                </a:buClr>
                <a:buSzPct val="70000"/>
                <a:buFont typeface="Wingdings" pitchFamily="2" charset="2"/>
                <a:buNone/>
                <a:defRPr/>
              </a:pPr>
              <a:r>
                <a:rPr lang="en-US" sz="1200">
                  <a:latin typeface="Times New Roman" pitchFamily="18" charset="0"/>
                  <a:cs typeface="+mn-cs"/>
                </a:rPr>
                <a:t>0.4</a:t>
              </a:r>
              <a:endParaRPr lang="en-US">
                <a:effectLst>
                  <a:outerShdw blurRad="38100" dist="38100" dir="2700000" algn="tl">
                    <a:srgbClr val="000000"/>
                  </a:outerShdw>
                </a:effectLst>
                <a:cs typeface="+mn-cs"/>
              </a:endParaRPr>
            </a:p>
          </p:txBody>
        </p:sp>
        <p:sp>
          <p:nvSpPr>
            <p:cNvPr id="29" name="Rectangle 37"/>
            <p:cNvSpPr>
              <a:spLocks noChangeArrowheads="1"/>
            </p:cNvSpPr>
            <p:nvPr/>
          </p:nvSpPr>
          <p:spPr bwMode="auto">
            <a:xfrm>
              <a:off x="3799" y="3524"/>
              <a:ext cx="159" cy="133"/>
            </a:xfrm>
            <a:prstGeom prst="rect">
              <a:avLst/>
            </a:prstGeom>
            <a:no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30" name="Rectangle 38"/>
            <p:cNvSpPr>
              <a:spLocks noChangeArrowheads="1"/>
            </p:cNvSpPr>
            <p:nvPr/>
          </p:nvSpPr>
          <p:spPr bwMode="auto">
            <a:xfrm>
              <a:off x="3849" y="3527"/>
              <a:ext cx="120" cy="115"/>
            </a:xfrm>
            <a:prstGeom prst="rect">
              <a:avLst/>
            </a:prstGeom>
            <a:noFill/>
            <a:ln w="9525">
              <a:noFill/>
              <a:miter lim="800000"/>
              <a:headEnd/>
              <a:tailEnd/>
            </a:ln>
          </p:spPr>
          <p:txBody>
            <a:bodyPr wrap="none" lIns="0" tIns="0" rIns="0" bIns="0">
              <a:spAutoFit/>
            </a:bodyPr>
            <a:lstStyle/>
            <a:p>
              <a:pPr marL="342900" indent="-342900">
                <a:spcBef>
                  <a:spcPct val="20000"/>
                </a:spcBef>
                <a:buClr>
                  <a:schemeClr val="hlink"/>
                </a:buClr>
                <a:buSzPct val="70000"/>
                <a:buFont typeface="Wingdings" pitchFamily="2" charset="2"/>
                <a:buNone/>
                <a:defRPr/>
              </a:pPr>
              <a:r>
                <a:rPr lang="en-US" sz="1200">
                  <a:latin typeface="Times New Roman" pitchFamily="18" charset="0"/>
                  <a:cs typeface="+mn-cs"/>
                </a:rPr>
                <a:t>0.6</a:t>
              </a:r>
              <a:endParaRPr lang="en-US">
                <a:effectLst>
                  <a:outerShdw blurRad="38100" dist="38100" dir="2700000" algn="tl">
                    <a:srgbClr val="000000"/>
                  </a:outerShdw>
                </a:effectLst>
                <a:cs typeface="+mn-cs"/>
              </a:endParaRPr>
            </a:p>
          </p:txBody>
        </p:sp>
        <p:sp>
          <p:nvSpPr>
            <p:cNvPr id="31" name="Rectangle 39"/>
            <p:cNvSpPr>
              <a:spLocks noChangeArrowheads="1"/>
            </p:cNvSpPr>
            <p:nvPr/>
          </p:nvSpPr>
          <p:spPr bwMode="auto">
            <a:xfrm>
              <a:off x="4048" y="3524"/>
              <a:ext cx="160" cy="133"/>
            </a:xfrm>
            <a:prstGeom prst="rect">
              <a:avLst/>
            </a:prstGeom>
            <a:no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32" name="Rectangle 40"/>
            <p:cNvSpPr>
              <a:spLocks noChangeArrowheads="1"/>
            </p:cNvSpPr>
            <p:nvPr/>
          </p:nvSpPr>
          <p:spPr bwMode="auto">
            <a:xfrm>
              <a:off x="4166" y="3527"/>
              <a:ext cx="120" cy="115"/>
            </a:xfrm>
            <a:prstGeom prst="rect">
              <a:avLst/>
            </a:prstGeom>
            <a:noFill/>
            <a:ln w="9525">
              <a:noFill/>
              <a:miter lim="800000"/>
              <a:headEnd/>
              <a:tailEnd/>
            </a:ln>
          </p:spPr>
          <p:txBody>
            <a:bodyPr wrap="none" lIns="0" tIns="0" rIns="0" bIns="0">
              <a:spAutoFit/>
            </a:bodyPr>
            <a:lstStyle/>
            <a:p>
              <a:pPr marL="342900" indent="-342900">
                <a:spcBef>
                  <a:spcPct val="20000"/>
                </a:spcBef>
                <a:buClr>
                  <a:schemeClr val="hlink"/>
                </a:buClr>
                <a:buSzPct val="70000"/>
                <a:buFont typeface="Wingdings" pitchFamily="2" charset="2"/>
                <a:buNone/>
                <a:defRPr/>
              </a:pPr>
              <a:r>
                <a:rPr lang="en-US" sz="1200">
                  <a:latin typeface="Times New Roman" pitchFamily="18" charset="0"/>
                  <a:cs typeface="+mn-cs"/>
                </a:rPr>
                <a:t>0.8</a:t>
              </a:r>
              <a:endParaRPr lang="en-US">
                <a:effectLst>
                  <a:outerShdw blurRad="38100" dist="38100" dir="2700000" algn="tl">
                    <a:srgbClr val="000000"/>
                  </a:outerShdw>
                </a:effectLst>
                <a:cs typeface="+mn-cs"/>
              </a:endParaRPr>
            </a:p>
          </p:txBody>
        </p:sp>
        <p:sp>
          <p:nvSpPr>
            <p:cNvPr id="33" name="Rectangle 41"/>
            <p:cNvSpPr>
              <a:spLocks noChangeArrowheads="1"/>
            </p:cNvSpPr>
            <p:nvPr/>
          </p:nvSpPr>
          <p:spPr bwMode="auto">
            <a:xfrm>
              <a:off x="4458" y="3524"/>
              <a:ext cx="87" cy="133"/>
            </a:xfrm>
            <a:prstGeom prst="rect">
              <a:avLst/>
            </a:prstGeom>
            <a:no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34" name="Rectangle 43"/>
            <p:cNvSpPr>
              <a:spLocks noChangeArrowheads="1"/>
            </p:cNvSpPr>
            <p:nvPr/>
          </p:nvSpPr>
          <p:spPr bwMode="auto">
            <a:xfrm>
              <a:off x="2960" y="3524"/>
              <a:ext cx="87" cy="133"/>
            </a:xfrm>
            <a:prstGeom prst="rect">
              <a:avLst/>
            </a:prstGeom>
            <a:no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35" name="Rectangle 44"/>
            <p:cNvSpPr>
              <a:spLocks noChangeArrowheads="1"/>
            </p:cNvSpPr>
            <p:nvPr/>
          </p:nvSpPr>
          <p:spPr bwMode="auto">
            <a:xfrm>
              <a:off x="2968" y="3527"/>
              <a:ext cx="48" cy="115"/>
            </a:xfrm>
            <a:prstGeom prst="rect">
              <a:avLst/>
            </a:prstGeom>
            <a:noFill/>
            <a:ln w="9525">
              <a:noFill/>
              <a:miter lim="800000"/>
              <a:headEnd/>
              <a:tailEnd/>
            </a:ln>
          </p:spPr>
          <p:txBody>
            <a:bodyPr wrap="none" lIns="0" tIns="0" rIns="0" bIns="0">
              <a:spAutoFit/>
            </a:bodyPr>
            <a:lstStyle/>
            <a:p>
              <a:pPr marL="342900" indent="-342900">
                <a:spcBef>
                  <a:spcPct val="20000"/>
                </a:spcBef>
                <a:buClr>
                  <a:schemeClr val="hlink"/>
                </a:buClr>
                <a:buSzPct val="70000"/>
                <a:buFont typeface="Wingdings" pitchFamily="2" charset="2"/>
                <a:buNone/>
                <a:defRPr/>
              </a:pPr>
              <a:r>
                <a:rPr lang="en-US" sz="1200" dirty="0">
                  <a:latin typeface="Times New Roman" pitchFamily="18" charset="0"/>
                  <a:cs typeface="+mn-cs"/>
                </a:rPr>
                <a:t>0</a:t>
              </a:r>
              <a:endParaRPr lang="en-US" dirty="0">
                <a:effectLst>
                  <a:outerShdw blurRad="38100" dist="38100" dir="2700000" algn="tl">
                    <a:srgbClr val="000000"/>
                  </a:outerShdw>
                </a:effectLst>
                <a:cs typeface="+mn-cs"/>
              </a:endParaRPr>
            </a:p>
          </p:txBody>
        </p:sp>
        <p:sp>
          <p:nvSpPr>
            <p:cNvPr id="36" name="Line 45"/>
            <p:cNvSpPr>
              <a:spLocks noChangeShapeType="1"/>
            </p:cNvSpPr>
            <p:nvPr/>
          </p:nvSpPr>
          <p:spPr bwMode="auto">
            <a:xfrm>
              <a:off x="2374" y="3466"/>
              <a:ext cx="1" cy="48"/>
            </a:xfrm>
            <a:prstGeom prst="line">
              <a:avLst/>
            </a:prstGeom>
            <a:noFill/>
            <a:ln w="1588">
              <a:solidFill>
                <a:srgbClr val="000000"/>
              </a:solidFill>
              <a:round/>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37" name="Line 46"/>
            <p:cNvSpPr>
              <a:spLocks noChangeShapeType="1"/>
            </p:cNvSpPr>
            <p:nvPr/>
          </p:nvSpPr>
          <p:spPr bwMode="auto">
            <a:xfrm>
              <a:off x="1624" y="3466"/>
              <a:ext cx="0" cy="48"/>
            </a:xfrm>
            <a:prstGeom prst="line">
              <a:avLst/>
            </a:prstGeom>
            <a:noFill/>
            <a:ln w="1588">
              <a:solidFill>
                <a:srgbClr val="000000"/>
              </a:solidFill>
              <a:round/>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38" name="Line 47"/>
            <p:cNvSpPr>
              <a:spLocks noChangeShapeType="1"/>
            </p:cNvSpPr>
            <p:nvPr/>
          </p:nvSpPr>
          <p:spPr bwMode="auto">
            <a:xfrm>
              <a:off x="2746" y="3081"/>
              <a:ext cx="0" cy="433"/>
            </a:xfrm>
            <a:prstGeom prst="line">
              <a:avLst/>
            </a:prstGeom>
            <a:noFill/>
            <a:ln w="1588">
              <a:solidFill>
                <a:srgbClr val="000000"/>
              </a:solidFill>
              <a:round/>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39" name="Line 48"/>
            <p:cNvSpPr>
              <a:spLocks noChangeShapeType="1"/>
            </p:cNvSpPr>
            <p:nvPr/>
          </p:nvSpPr>
          <p:spPr bwMode="auto">
            <a:xfrm>
              <a:off x="1250" y="3466"/>
              <a:ext cx="1" cy="48"/>
            </a:xfrm>
            <a:prstGeom prst="line">
              <a:avLst/>
            </a:prstGeom>
            <a:noFill/>
            <a:ln w="1588">
              <a:solidFill>
                <a:srgbClr val="000000"/>
              </a:solidFill>
              <a:round/>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grpSp>
          <p:nvGrpSpPr>
            <p:cNvPr id="40" name="Group 177"/>
            <p:cNvGrpSpPr>
              <a:grpSpLocks/>
            </p:cNvGrpSpPr>
            <p:nvPr/>
          </p:nvGrpSpPr>
          <p:grpSpPr bwMode="auto">
            <a:xfrm>
              <a:off x="3002" y="3081"/>
              <a:ext cx="1511" cy="384"/>
              <a:chOff x="3112" y="3081"/>
              <a:chExt cx="1248" cy="384"/>
            </a:xfrm>
          </p:grpSpPr>
          <p:sp>
            <p:nvSpPr>
              <p:cNvPr id="50" name="Rectangle 49"/>
              <p:cNvSpPr>
                <a:spLocks noChangeArrowheads="1"/>
              </p:cNvSpPr>
              <p:nvPr/>
            </p:nvSpPr>
            <p:spPr bwMode="auto">
              <a:xfrm>
                <a:off x="3112" y="3081"/>
                <a:ext cx="10" cy="384"/>
              </a:xfrm>
              <a:prstGeom prst="rect">
                <a:avLst/>
              </a:prstGeom>
              <a:solidFill>
                <a:srgbClr val="FFFFFF"/>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51" name="Rectangle 50"/>
              <p:cNvSpPr>
                <a:spLocks noChangeArrowheads="1"/>
              </p:cNvSpPr>
              <p:nvPr/>
            </p:nvSpPr>
            <p:spPr bwMode="auto">
              <a:xfrm>
                <a:off x="3122" y="3081"/>
                <a:ext cx="10" cy="384"/>
              </a:xfrm>
              <a:prstGeom prst="rect">
                <a:avLst/>
              </a:prstGeom>
              <a:solidFill>
                <a:srgbClr val="FEFEFE"/>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52" name="Rectangle 51"/>
              <p:cNvSpPr>
                <a:spLocks noChangeArrowheads="1"/>
              </p:cNvSpPr>
              <p:nvPr/>
            </p:nvSpPr>
            <p:spPr bwMode="auto">
              <a:xfrm>
                <a:off x="3132" y="3081"/>
                <a:ext cx="9" cy="384"/>
              </a:xfrm>
              <a:prstGeom prst="rect">
                <a:avLst/>
              </a:prstGeom>
              <a:solidFill>
                <a:srgbClr val="FEFEFE"/>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53" name="Rectangle 52"/>
              <p:cNvSpPr>
                <a:spLocks noChangeArrowheads="1"/>
              </p:cNvSpPr>
              <p:nvPr/>
            </p:nvSpPr>
            <p:spPr bwMode="auto">
              <a:xfrm>
                <a:off x="3141" y="3081"/>
                <a:ext cx="11" cy="384"/>
              </a:xfrm>
              <a:prstGeom prst="rect">
                <a:avLst/>
              </a:prstGeom>
              <a:solidFill>
                <a:srgbClr val="FEFEFE"/>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54" name="Rectangle 53"/>
              <p:cNvSpPr>
                <a:spLocks noChangeArrowheads="1"/>
              </p:cNvSpPr>
              <p:nvPr/>
            </p:nvSpPr>
            <p:spPr bwMode="auto">
              <a:xfrm>
                <a:off x="3152" y="3081"/>
                <a:ext cx="9" cy="384"/>
              </a:xfrm>
              <a:prstGeom prst="rect">
                <a:avLst/>
              </a:prstGeom>
              <a:solidFill>
                <a:srgbClr val="FDFDFD"/>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55" name="Rectangle 54"/>
              <p:cNvSpPr>
                <a:spLocks noChangeArrowheads="1"/>
              </p:cNvSpPr>
              <p:nvPr/>
            </p:nvSpPr>
            <p:spPr bwMode="auto">
              <a:xfrm>
                <a:off x="3161" y="3081"/>
                <a:ext cx="10" cy="384"/>
              </a:xfrm>
              <a:prstGeom prst="rect">
                <a:avLst/>
              </a:prstGeom>
              <a:solidFill>
                <a:srgbClr val="FDFDFD"/>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56" name="Rectangle 55"/>
              <p:cNvSpPr>
                <a:spLocks noChangeArrowheads="1"/>
              </p:cNvSpPr>
              <p:nvPr/>
            </p:nvSpPr>
            <p:spPr bwMode="auto">
              <a:xfrm>
                <a:off x="3171" y="3081"/>
                <a:ext cx="12" cy="384"/>
              </a:xfrm>
              <a:prstGeom prst="rect">
                <a:avLst/>
              </a:prstGeom>
              <a:solidFill>
                <a:srgbClr val="FDFDFD"/>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57" name="Rectangle 56"/>
              <p:cNvSpPr>
                <a:spLocks noChangeArrowheads="1"/>
              </p:cNvSpPr>
              <p:nvPr/>
            </p:nvSpPr>
            <p:spPr bwMode="auto">
              <a:xfrm>
                <a:off x="3181" y="3081"/>
                <a:ext cx="7" cy="384"/>
              </a:xfrm>
              <a:prstGeom prst="rect">
                <a:avLst/>
              </a:prstGeom>
              <a:solidFill>
                <a:srgbClr val="FDFDFD"/>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58" name="Rectangle 57"/>
              <p:cNvSpPr>
                <a:spLocks noChangeArrowheads="1"/>
              </p:cNvSpPr>
              <p:nvPr/>
            </p:nvSpPr>
            <p:spPr bwMode="auto">
              <a:xfrm>
                <a:off x="3190" y="3081"/>
                <a:ext cx="12" cy="384"/>
              </a:xfrm>
              <a:prstGeom prst="rect">
                <a:avLst/>
              </a:prstGeom>
              <a:solidFill>
                <a:srgbClr val="FCFCFC"/>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59" name="Rectangle 58"/>
              <p:cNvSpPr>
                <a:spLocks noChangeArrowheads="1"/>
              </p:cNvSpPr>
              <p:nvPr/>
            </p:nvSpPr>
            <p:spPr bwMode="auto">
              <a:xfrm>
                <a:off x="3200" y="3081"/>
                <a:ext cx="7" cy="384"/>
              </a:xfrm>
              <a:prstGeom prst="rect">
                <a:avLst/>
              </a:prstGeom>
              <a:solidFill>
                <a:srgbClr val="FCFCFC"/>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60" name="Rectangle 59"/>
              <p:cNvSpPr>
                <a:spLocks noChangeArrowheads="1"/>
              </p:cNvSpPr>
              <p:nvPr/>
            </p:nvSpPr>
            <p:spPr bwMode="auto">
              <a:xfrm>
                <a:off x="3209" y="3081"/>
                <a:ext cx="12" cy="384"/>
              </a:xfrm>
              <a:prstGeom prst="rect">
                <a:avLst/>
              </a:prstGeom>
              <a:solidFill>
                <a:srgbClr val="FBFBFB"/>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61" name="Rectangle 60"/>
              <p:cNvSpPr>
                <a:spLocks noChangeArrowheads="1"/>
              </p:cNvSpPr>
              <p:nvPr/>
            </p:nvSpPr>
            <p:spPr bwMode="auto">
              <a:xfrm>
                <a:off x="3220" y="3081"/>
                <a:ext cx="10" cy="384"/>
              </a:xfrm>
              <a:prstGeom prst="rect">
                <a:avLst/>
              </a:prstGeom>
              <a:solidFill>
                <a:srgbClr val="FBFBFB"/>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62" name="Rectangle 61"/>
              <p:cNvSpPr>
                <a:spLocks noChangeArrowheads="1"/>
              </p:cNvSpPr>
              <p:nvPr/>
            </p:nvSpPr>
            <p:spPr bwMode="auto">
              <a:xfrm>
                <a:off x="3230" y="3081"/>
                <a:ext cx="9" cy="384"/>
              </a:xfrm>
              <a:prstGeom prst="rect">
                <a:avLst/>
              </a:prstGeom>
              <a:solidFill>
                <a:srgbClr val="FAFAFA"/>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63" name="Rectangle 62"/>
              <p:cNvSpPr>
                <a:spLocks noChangeArrowheads="1"/>
              </p:cNvSpPr>
              <p:nvPr/>
            </p:nvSpPr>
            <p:spPr bwMode="auto">
              <a:xfrm>
                <a:off x="3239" y="3081"/>
                <a:ext cx="10" cy="384"/>
              </a:xfrm>
              <a:prstGeom prst="rect">
                <a:avLst/>
              </a:prstGeom>
              <a:solidFill>
                <a:srgbClr val="FAFAFA"/>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64" name="Rectangle 63"/>
              <p:cNvSpPr>
                <a:spLocks noChangeArrowheads="1"/>
              </p:cNvSpPr>
              <p:nvPr/>
            </p:nvSpPr>
            <p:spPr bwMode="auto">
              <a:xfrm>
                <a:off x="3249" y="3081"/>
                <a:ext cx="9" cy="384"/>
              </a:xfrm>
              <a:prstGeom prst="rect">
                <a:avLst/>
              </a:prstGeom>
              <a:solidFill>
                <a:srgbClr val="FAFAFA"/>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65" name="Rectangle 64"/>
              <p:cNvSpPr>
                <a:spLocks noChangeArrowheads="1"/>
              </p:cNvSpPr>
              <p:nvPr/>
            </p:nvSpPr>
            <p:spPr bwMode="auto">
              <a:xfrm>
                <a:off x="3258" y="3081"/>
                <a:ext cx="10" cy="384"/>
              </a:xfrm>
              <a:prstGeom prst="rect">
                <a:avLst/>
              </a:prstGeom>
              <a:solidFill>
                <a:srgbClr val="F9F9F9"/>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66" name="Rectangle 65"/>
              <p:cNvSpPr>
                <a:spLocks noChangeArrowheads="1"/>
              </p:cNvSpPr>
              <p:nvPr/>
            </p:nvSpPr>
            <p:spPr bwMode="auto">
              <a:xfrm>
                <a:off x="3268" y="3081"/>
                <a:ext cx="11" cy="384"/>
              </a:xfrm>
              <a:prstGeom prst="rect">
                <a:avLst/>
              </a:prstGeom>
              <a:solidFill>
                <a:srgbClr val="F8F8F8"/>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67" name="Rectangle 66"/>
              <p:cNvSpPr>
                <a:spLocks noChangeArrowheads="1"/>
              </p:cNvSpPr>
              <p:nvPr/>
            </p:nvSpPr>
            <p:spPr bwMode="auto">
              <a:xfrm>
                <a:off x="3279" y="3081"/>
                <a:ext cx="9" cy="384"/>
              </a:xfrm>
              <a:prstGeom prst="rect">
                <a:avLst/>
              </a:prstGeom>
              <a:solidFill>
                <a:srgbClr val="F8F8F8"/>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68" name="Rectangle 67"/>
              <p:cNvSpPr>
                <a:spLocks noChangeArrowheads="1"/>
              </p:cNvSpPr>
              <p:nvPr/>
            </p:nvSpPr>
            <p:spPr bwMode="auto">
              <a:xfrm>
                <a:off x="3288" y="3081"/>
                <a:ext cx="10" cy="384"/>
              </a:xfrm>
              <a:prstGeom prst="rect">
                <a:avLst/>
              </a:prstGeom>
              <a:solidFill>
                <a:srgbClr val="F7F7F7"/>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69" name="Rectangle 68"/>
              <p:cNvSpPr>
                <a:spLocks noChangeArrowheads="1"/>
              </p:cNvSpPr>
              <p:nvPr/>
            </p:nvSpPr>
            <p:spPr bwMode="auto">
              <a:xfrm>
                <a:off x="3298" y="3081"/>
                <a:ext cx="9" cy="384"/>
              </a:xfrm>
              <a:prstGeom prst="rect">
                <a:avLst/>
              </a:prstGeom>
              <a:solidFill>
                <a:srgbClr val="F6F6F6"/>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70" name="Rectangle 69"/>
              <p:cNvSpPr>
                <a:spLocks noChangeArrowheads="1"/>
              </p:cNvSpPr>
              <p:nvPr/>
            </p:nvSpPr>
            <p:spPr bwMode="auto">
              <a:xfrm>
                <a:off x="3307" y="3081"/>
                <a:ext cx="10" cy="384"/>
              </a:xfrm>
              <a:prstGeom prst="rect">
                <a:avLst/>
              </a:prstGeom>
              <a:solidFill>
                <a:srgbClr val="F6F6F6"/>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71" name="Rectangle 70"/>
              <p:cNvSpPr>
                <a:spLocks noChangeArrowheads="1"/>
              </p:cNvSpPr>
              <p:nvPr/>
            </p:nvSpPr>
            <p:spPr bwMode="auto">
              <a:xfrm>
                <a:off x="3317" y="3081"/>
                <a:ext cx="10" cy="384"/>
              </a:xfrm>
              <a:prstGeom prst="rect">
                <a:avLst/>
              </a:prstGeom>
              <a:solidFill>
                <a:srgbClr val="F5F5F5"/>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72" name="Rectangle 71"/>
              <p:cNvSpPr>
                <a:spLocks noChangeArrowheads="1"/>
              </p:cNvSpPr>
              <p:nvPr/>
            </p:nvSpPr>
            <p:spPr bwMode="auto">
              <a:xfrm>
                <a:off x="3327" y="3081"/>
                <a:ext cx="9" cy="384"/>
              </a:xfrm>
              <a:prstGeom prst="rect">
                <a:avLst/>
              </a:prstGeom>
              <a:solidFill>
                <a:srgbClr val="F5F5F5"/>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73" name="Rectangle 72"/>
              <p:cNvSpPr>
                <a:spLocks noChangeArrowheads="1"/>
              </p:cNvSpPr>
              <p:nvPr/>
            </p:nvSpPr>
            <p:spPr bwMode="auto">
              <a:xfrm>
                <a:off x="3336" y="3081"/>
                <a:ext cx="12" cy="384"/>
              </a:xfrm>
              <a:prstGeom prst="rect">
                <a:avLst/>
              </a:prstGeom>
              <a:solidFill>
                <a:srgbClr val="F3F3F3"/>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74" name="Rectangle 73"/>
              <p:cNvSpPr>
                <a:spLocks noChangeArrowheads="1"/>
              </p:cNvSpPr>
              <p:nvPr/>
            </p:nvSpPr>
            <p:spPr bwMode="auto">
              <a:xfrm>
                <a:off x="3347" y="3081"/>
                <a:ext cx="7" cy="384"/>
              </a:xfrm>
              <a:prstGeom prst="rect">
                <a:avLst/>
              </a:prstGeom>
              <a:solidFill>
                <a:srgbClr val="F3F3F3"/>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75" name="Rectangle 74"/>
              <p:cNvSpPr>
                <a:spLocks noChangeArrowheads="1"/>
              </p:cNvSpPr>
              <p:nvPr/>
            </p:nvSpPr>
            <p:spPr bwMode="auto">
              <a:xfrm>
                <a:off x="3356" y="3081"/>
                <a:ext cx="12" cy="384"/>
              </a:xfrm>
              <a:prstGeom prst="rect">
                <a:avLst/>
              </a:prstGeom>
              <a:solidFill>
                <a:srgbClr val="F2F2F2"/>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76" name="Rectangle 75"/>
              <p:cNvSpPr>
                <a:spLocks noChangeArrowheads="1"/>
              </p:cNvSpPr>
              <p:nvPr/>
            </p:nvSpPr>
            <p:spPr bwMode="auto">
              <a:xfrm>
                <a:off x="3366" y="3081"/>
                <a:ext cx="7" cy="384"/>
              </a:xfrm>
              <a:prstGeom prst="rect">
                <a:avLst/>
              </a:prstGeom>
              <a:solidFill>
                <a:srgbClr val="F1F1F1"/>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77" name="Rectangle 76"/>
              <p:cNvSpPr>
                <a:spLocks noChangeArrowheads="1"/>
              </p:cNvSpPr>
              <p:nvPr/>
            </p:nvSpPr>
            <p:spPr bwMode="auto">
              <a:xfrm>
                <a:off x="3375" y="3081"/>
                <a:ext cx="12" cy="384"/>
              </a:xfrm>
              <a:prstGeom prst="rect">
                <a:avLst/>
              </a:prstGeom>
              <a:solidFill>
                <a:srgbClr val="F1F1F1"/>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78" name="Rectangle 77"/>
              <p:cNvSpPr>
                <a:spLocks noChangeArrowheads="1"/>
              </p:cNvSpPr>
              <p:nvPr/>
            </p:nvSpPr>
            <p:spPr bwMode="auto">
              <a:xfrm>
                <a:off x="3385" y="3081"/>
                <a:ext cx="10" cy="384"/>
              </a:xfrm>
              <a:prstGeom prst="rect">
                <a:avLst/>
              </a:prstGeom>
              <a:solidFill>
                <a:srgbClr val="F0F0F0"/>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79" name="Rectangle 78"/>
              <p:cNvSpPr>
                <a:spLocks noChangeArrowheads="1"/>
              </p:cNvSpPr>
              <p:nvPr/>
            </p:nvSpPr>
            <p:spPr bwMode="auto">
              <a:xfrm>
                <a:off x="3395" y="3081"/>
                <a:ext cx="9" cy="384"/>
              </a:xfrm>
              <a:prstGeom prst="rect">
                <a:avLst/>
              </a:prstGeom>
              <a:solidFill>
                <a:srgbClr val="EFEFEF"/>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80" name="Rectangle 79"/>
              <p:cNvSpPr>
                <a:spLocks noChangeArrowheads="1"/>
              </p:cNvSpPr>
              <p:nvPr/>
            </p:nvSpPr>
            <p:spPr bwMode="auto">
              <a:xfrm>
                <a:off x="3404" y="3081"/>
                <a:ext cx="11" cy="384"/>
              </a:xfrm>
              <a:prstGeom prst="rect">
                <a:avLst/>
              </a:prstGeom>
              <a:solidFill>
                <a:srgbClr val="EEEEEE"/>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81" name="Rectangle 80"/>
              <p:cNvSpPr>
                <a:spLocks noChangeArrowheads="1"/>
              </p:cNvSpPr>
              <p:nvPr/>
            </p:nvSpPr>
            <p:spPr bwMode="auto">
              <a:xfrm>
                <a:off x="3415" y="3081"/>
                <a:ext cx="9" cy="384"/>
              </a:xfrm>
              <a:prstGeom prst="rect">
                <a:avLst/>
              </a:prstGeom>
              <a:solidFill>
                <a:srgbClr val="ECECEC"/>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82" name="Rectangle 81"/>
              <p:cNvSpPr>
                <a:spLocks noChangeArrowheads="1"/>
              </p:cNvSpPr>
              <p:nvPr/>
            </p:nvSpPr>
            <p:spPr bwMode="auto">
              <a:xfrm>
                <a:off x="3424" y="3081"/>
                <a:ext cx="10" cy="384"/>
              </a:xfrm>
              <a:prstGeom prst="rect">
                <a:avLst/>
              </a:prstGeom>
              <a:solidFill>
                <a:srgbClr val="EBEBEB"/>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83" name="Rectangle 82"/>
              <p:cNvSpPr>
                <a:spLocks noChangeArrowheads="1"/>
              </p:cNvSpPr>
              <p:nvPr/>
            </p:nvSpPr>
            <p:spPr bwMode="auto">
              <a:xfrm>
                <a:off x="3434" y="3081"/>
                <a:ext cx="10" cy="384"/>
              </a:xfrm>
              <a:prstGeom prst="rect">
                <a:avLst/>
              </a:prstGeom>
              <a:solidFill>
                <a:srgbClr val="EAEAEA"/>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84" name="Rectangle 83"/>
              <p:cNvSpPr>
                <a:spLocks noChangeArrowheads="1"/>
              </p:cNvSpPr>
              <p:nvPr/>
            </p:nvSpPr>
            <p:spPr bwMode="auto">
              <a:xfrm>
                <a:off x="3444" y="3081"/>
                <a:ext cx="9" cy="384"/>
              </a:xfrm>
              <a:prstGeom prst="rect">
                <a:avLst/>
              </a:prstGeom>
              <a:solidFill>
                <a:srgbClr val="E9E9E9"/>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85" name="Rectangle 84"/>
              <p:cNvSpPr>
                <a:spLocks noChangeArrowheads="1"/>
              </p:cNvSpPr>
              <p:nvPr/>
            </p:nvSpPr>
            <p:spPr bwMode="auto">
              <a:xfrm>
                <a:off x="3453" y="3081"/>
                <a:ext cx="10" cy="384"/>
              </a:xfrm>
              <a:prstGeom prst="rect">
                <a:avLst/>
              </a:prstGeom>
              <a:solidFill>
                <a:srgbClr val="E8E8E8"/>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86" name="Rectangle 85"/>
              <p:cNvSpPr>
                <a:spLocks noChangeArrowheads="1"/>
              </p:cNvSpPr>
              <p:nvPr/>
            </p:nvSpPr>
            <p:spPr bwMode="auto">
              <a:xfrm>
                <a:off x="3463" y="3081"/>
                <a:ext cx="9" cy="384"/>
              </a:xfrm>
              <a:prstGeom prst="rect">
                <a:avLst/>
              </a:prstGeom>
              <a:solidFill>
                <a:srgbClr val="E7E7E7"/>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87" name="Rectangle 86"/>
              <p:cNvSpPr>
                <a:spLocks noChangeArrowheads="1"/>
              </p:cNvSpPr>
              <p:nvPr/>
            </p:nvSpPr>
            <p:spPr bwMode="auto">
              <a:xfrm>
                <a:off x="3472" y="3081"/>
                <a:ext cx="11" cy="384"/>
              </a:xfrm>
              <a:prstGeom prst="rect">
                <a:avLst/>
              </a:prstGeom>
              <a:solidFill>
                <a:srgbClr val="E6E6E6"/>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88" name="Rectangle 87"/>
              <p:cNvSpPr>
                <a:spLocks noChangeArrowheads="1"/>
              </p:cNvSpPr>
              <p:nvPr/>
            </p:nvSpPr>
            <p:spPr bwMode="auto">
              <a:xfrm>
                <a:off x="3483" y="3081"/>
                <a:ext cx="10" cy="384"/>
              </a:xfrm>
              <a:prstGeom prst="rect">
                <a:avLst/>
              </a:prstGeom>
              <a:solidFill>
                <a:srgbClr val="E4E4E4"/>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89" name="Rectangle 88"/>
              <p:cNvSpPr>
                <a:spLocks noChangeArrowheads="1"/>
              </p:cNvSpPr>
              <p:nvPr/>
            </p:nvSpPr>
            <p:spPr bwMode="auto">
              <a:xfrm>
                <a:off x="3493" y="3081"/>
                <a:ext cx="9" cy="384"/>
              </a:xfrm>
              <a:prstGeom prst="rect">
                <a:avLst/>
              </a:prstGeom>
              <a:solidFill>
                <a:srgbClr val="E2E2E2"/>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90" name="Rectangle 89"/>
              <p:cNvSpPr>
                <a:spLocks noChangeArrowheads="1"/>
              </p:cNvSpPr>
              <p:nvPr/>
            </p:nvSpPr>
            <p:spPr bwMode="auto">
              <a:xfrm>
                <a:off x="3502" y="3081"/>
                <a:ext cx="10" cy="384"/>
              </a:xfrm>
              <a:prstGeom prst="rect">
                <a:avLst/>
              </a:prstGeom>
              <a:solidFill>
                <a:srgbClr val="E1E1E1"/>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91" name="Rectangle 90"/>
              <p:cNvSpPr>
                <a:spLocks noChangeArrowheads="1"/>
              </p:cNvSpPr>
              <p:nvPr/>
            </p:nvSpPr>
            <p:spPr bwMode="auto">
              <a:xfrm>
                <a:off x="3512" y="3081"/>
                <a:ext cx="9" cy="384"/>
              </a:xfrm>
              <a:prstGeom prst="rect">
                <a:avLst/>
              </a:prstGeom>
              <a:solidFill>
                <a:srgbClr val="E0E0E0"/>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92" name="Rectangle 91"/>
              <p:cNvSpPr>
                <a:spLocks noChangeArrowheads="1"/>
              </p:cNvSpPr>
              <p:nvPr/>
            </p:nvSpPr>
            <p:spPr bwMode="auto">
              <a:xfrm>
                <a:off x="3521" y="3081"/>
                <a:ext cx="10" cy="384"/>
              </a:xfrm>
              <a:prstGeom prst="rect">
                <a:avLst/>
              </a:prstGeom>
              <a:solidFill>
                <a:srgbClr val="DEDEDE"/>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93" name="Rectangle 92"/>
              <p:cNvSpPr>
                <a:spLocks noChangeArrowheads="1"/>
              </p:cNvSpPr>
              <p:nvPr/>
            </p:nvSpPr>
            <p:spPr bwMode="auto">
              <a:xfrm>
                <a:off x="3531" y="3081"/>
                <a:ext cx="12" cy="384"/>
              </a:xfrm>
              <a:prstGeom prst="rect">
                <a:avLst/>
              </a:prstGeom>
              <a:solidFill>
                <a:srgbClr val="DCDCDC"/>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94" name="Rectangle 93"/>
              <p:cNvSpPr>
                <a:spLocks noChangeArrowheads="1"/>
              </p:cNvSpPr>
              <p:nvPr/>
            </p:nvSpPr>
            <p:spPr bwMode="auto">
              <a:xfrm>
                <a:off x="3542" y="3081"/>
                <a:ext cx="9" cy="384"/>
              </a:xfrm>
              <a:prstGeom prst="rect">
                <a:avLst/>
              </a:prstGeom>
              <a:solidFill>
                <a:srgbClr val="DBDBDB"/>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95" name="Rectangle 94"/>
              <p:cNvSpPr>
                <a:spLocks noChangeArrowheads="1"/>
              </p:cNvSpPr>
              <p:nvPr/>
            </p:nvSpPr>
            <p:spPr bwMode="auto">
              <a:xfrm>
                <a:off x="3551" y="3081"/>
                <a:ext cx="10" cy="384"/>
              </a:xfrm>
              <a:prstGeom prst="rect">
                <a:avLst/>
              </a:prstGeom>
              <a:solidFill>
                <a:srgbClr val="D9D9D9"/>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96" name="Rectangle 95"/>
              <p:cNvSpPr>
                <a:spLocks noChangeArrowheads="1"/>
              </p:cNvSpPr>
              <p:nvPr/>
            </p:nvSpPr>
            <p:spPr bwMode="auto">
              <a:xfrm>
                <a:off x="3561" y="3081"/>
                <a:ext cx="9" cy="384"/>
              </a:xfrm>
              <a:prstGeom prst="rect">
                <a:avLst/>
              </a:prstGeom>
              <a:solidFill>
                <a:srgbClr val="D7D7D7"/>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97" name="Rectangle 96"/>
              <p:cNvSpPr>
                <a:spLocks noChangeArrowheads="1"/>
              </p:cNvSpPr>
              <p:nvPr/>
            </p:nvSpPr>
            <p:spPr bwMode="auto">
              <a:xfrm>
                <a:off x="3570" y="3081"/>
                <a:ext cx="10" cy="384"/>
              </a:xfrm>
              <a:prstGeom prst="rect">
                <a:avLst/>
              </a:prstGeom>
              <a:solidFill>
                <a:srgbClr val="D6D6D6"/>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98" name="Rectangle 97"/>
              <p:cNvSpPr>
                <a:spLocks noChangeArrowheads="1"/>
              </p:cNvSpPr>
              <p:nvPr/>
            </p:nvSpPr>
            <p:spPr bwMode="auto">
              <a:xfrm>
                <a:off x="3580" y="3081"/>
                <a:ext cx="10" cy="384"/>
              </a:xfrm>
              <a:prstGeom prst="rect">
                <a:avLst/>
              </a:prstGeom>
              <a:solidFill>
                <a:srgbClr val="D5D5D5"/>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99" name="Rectangle 98"/>
              <p:cNvSpPr>
                <a:spLocks noChangeArrowheads="1"/>
              </p:cNvSpPr>
              <p:nvPr/>
            </p:nvSpPr>
            <p:spPr bwMode="auto">
              <a:xfrm>
                <a:off x="3590" y="3081"/>
                <a:ext cx="9" cy="384"/>
              </a:xfrm>
              <a:prstGeom prst="rect">
                <a:avLst/>
              </a:prstGeom>
              <a:solidFill>
                <a:srgbClr val="D3D3D3"/>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00" name="Rectangle 99"/>
              <p:cNvSpPr>
                <a:spLocks noChangeArrowheads="1"/>
              </p:cNvSpPr>
              <p:nvPr/>
            </p:nvSpPr>
            <p:spPr bwMode="auto">
              <a:xfrm>
                <a:off x="3599" y="3081"/>
                <a:ext cx="11" cy="384"/>
              </a:xfrm>
              <a:prstGeom prst="rect">
                <a:avLst/>
              </a:prstGeom>
              <a:solidFill>
                <a:srgbClr val="D0D0D0"/>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01" name="Rectangle 100"/>
              <p:cNvSpPr>
                <a:spLocks noChangeArrowheads="1"/>
              </p:cNvSpPr>
              <p:nvPr/>
            </p:nvSpPr>
            <p:spPr bwMode="auto">
              <a:xfrm>
                <a:off x="3610" y="3081"/>
                <a:ext cx="9" cy="384"/>
              </a:xfrm>
              <a:prstGeom prst="rect">
                <a:avLst/>
              </a:prstGeom>
              <a:solidFill>
                <a:srgbClr val="CECECE"/>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02" name="Rectangle 101"/>
              <p:cNvSpPr>
                <a:spLocks noChangeArrowheads="1"/>
              </p:cNvSpPr>
              <p:nvPr/>
            </p:nvSpPr>
            <p:spPr bwMode="auto">
              <a:xfrm>
                <a:off x="3619" y="3081"/>
                <a:ext cx="10" cy="384"/>
              </a:xfrm>
              <a:prstGeom prst="rect">
                <a:avLst/>
              </a:prstGeom>
              <a:solidFill>
                <a:srgbClr val="CCCCCC"/>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03" name="Rectangle 102"/>
              <p:cNvSpPr>
                <a:spLocks noChangeArrowheads="1"/>
              </p:cNvSpPr>
              <p:nvPr/>
            </p:nvSpPr>
            <p:spPr bwMode="auto">
              <a:xfrm>
                <a:off x="3629" y="3081"/>
                <a:ext cx="10" cy="384"/>
              </a:xfrm>
              <a:prstGeom prst="rect">
                <a:avLst/>
              </a:prstGeom>
              <a:solidFill>
                <a:srgbClr val="CACACA"/>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04" name="Rectangle 103"/>
              <p:cNvSpPr>
                <a:spLocks noChangeArrowheads="1"/>
              </p:cNvSpPr>
              <p:nvPr/>
            </p:nvSpPr>
            <p:spPr bwMode="auto">
              <a:xfrm>
                <a:off x="3639" y="3081"/>
                <a:ext cx="9" cy="384"/>
              </a:xfrm>
              <a:prstGeom prst="rect">
                <a:avLst/>
              </a:prstGeom>
              <a:solidFill>
                <a:srgbClr val="C9C9C9"/>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05" name="Rectangle 104"/>
              <p:cNvSpPr>
                <a:spLocks noChangeArrowheads="1"/>
              </p:cNvSpPr>
              <p:nvPr/>
            </p:nvSpPr>
            <p:spPr bwMode="auto">
              <a:xfrm>
                <a:off x="3648" y="3081"/>
                <a:ext cx="10" cy="384"/>
              </a:xfrm>
              <a:prstGeom prst="rect">
                <a:avLst/>
              </a:prstGeom>
              <a:solidFill>
                <a:srgbClr val="C7C7C7"/>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06" name="Rectangle 105"/>
              <p:cNvSpPr>
                <a:spLocks noChangeArrowheads="1"/>
              </p:cNvSpPr>
              <p:nvPr/>
            </p:nvSpPr>
            <p:spPr bwMode="auto">
              <a:xfrm>
                <a:off x="3658" y="3081"/>
                <a:ext cx="9" cy="384"/>
              </a:xfrm>
              <a:prstGeom prst="rect">
                <a:avLst/>
              </a:prstGeom>
              <a:solidFill>
                <a:srgbClr val="C5C5C5"/>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07" name="Rectangle 106"/>
              <p:cNvSpPr>
                <a:spLocks noChangeArrowheads="1"/>
              </p:cNvSpPr>
              <p:nvPr/>
            </p:nvSpPr>
            <p:spPr bwMode="auto">
              <a:xfrm>
                <a:off x="3667" y="3081"/>
                <a:ext cx="11" cy="384"/>
              </a:xfrm>
              <a:prstGeom prst="rect">
                <a:avLst/>
              </a:prstGeom>
              <a:solidFill>
                <a:srgbClr val="C3C3C3"/>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08" name="Rectangle 107"/>
              <p:cNvSpPr>
                <a:spLocks noChangeArrowheads="1"/>
              </p:cNvSpPr>
              <p:nvPr/>
            </p:nvSpPr>
            <p:spPr bwMode="auto">
              <a:xfrm>
                <a:off x="3678" y="3081"/>
                <a:ext cx="10" cy="384"/>
              </a:xfrm>
              <a:prstGeom prst="rect">
                <a:avLst/>
              </a:prstGeom>
              <a:solidFill>
                <a:srgbClr val="C0C0C0"/>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09" name="Rectangle 108"/>
              <p:cNvSpPr>
                <a:spLocks noChangeArrowheads="1"/>
              </p:cNvSpPr>
              <p:nvPr/>
            </p:nvSpPr>
            <p:spPr bwMode="auto">
              <a:xfrm>
                <a:off x="3688" y="3081"/>
                <a:ext cx="9" cy="384"/>
              </a:xfrm>
              <a:prstGeom prst="rect">
                <a:avLst/>
              </a:prstGeom>
              <a:solidFill>
                <a:srgbClr val="BEBEBE"/>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10" name="Rectangle 109"/>
              <p:cNvSpPr>
                <a:spLocks noChangeArrowheads="1"/>
              </p:cNvSpPr>
              <p:nvPr/>
            </p:nvSpPr>
            <p:spPr bwMode="auto">
              <a:xfrm>
                <a:off x="3697" y="3081"/>
                <a:ext cx="10" cy="384"/>
              </a:xfrm>
              <a:prstGeom prst="rect">
                <a:avLst/>
              </a:prstGeom>
              <a:solidFill>
                <a:srgbClr val="BBBBBB"/>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11" name="Rectangle 110"/>
              <p:cNvSpPr>
                <a:spLocks noChangeArrowheads="1"/>
              </p:cNvSpPr>
              <p:nvPr/>
            </p:nvSpPr>
            <p:spPr bwMode="auto">
              <a:xfrm>
                <a:off x="3707" y="3081"/>
                <a:ext cx="9" cy="384"/>
              </a:xfrm>
              <a:prstGeom prst="rect">
                <a:avLst/>
              </a:prstGeom>
              <a:solidFill>
                <a:srgbClr val="BABABA"/>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12" name="Rectangle 111"/>
              <p:cNvSpPr>
                <a:spLocks noChangeArrowheads="1"/>
              </p:cNvSpPr>
              <p:nvPr/>
            </p:nvSpPr>
            <p:spPr bwMode="auto">
              <a:xfrm>
                <a:off x="3716" y="3081"/>
                <a:ext cx="10" cy="384"/>
              </a:xfrm>
              <a:prstGeom prst="rect">
                <a:avLst/>
              </a:prstGeom>
              <a:solidFill>
                <a:srgbClr val="B8B8B8"/>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13" name="Rectangle 112"/>
              <p:cNvSpPr>
                <a:spLocks noChangeArrowheads="1"/>
              </p:cNvSpPr>
              <p:nvPr/>
            </p:nvSpPr>
            <p:spPr bwMode="auto">
              <a:xfrm>
                <a:off x="3726" y="3081"/>
                <a:ext cx="12" cy="384"/>
              </a:xfrm>
              <a:prstGeom prst="rect">
                <a:avLst/>
              </a:prstGeom>
              <a:solidFill>
                <a:srgbClr val="B6B6B6"/>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14" name="Rectangle 113"/>
              <p:cNvSpPr>
                <a:spLocks noChangeArrowheads="1"/>
              </p:cNvSpPr>
              <p:nvPr/>
            </p:nvSpPr>
            <p:spPr bwMode="auto">
              <a:xfrm>
                <a:off x="3736" y="3081"/>
                <a:ext cx="10" cy="384"/>
              </a:xfrm>
              <a:prstGeom prst="rect">
                <a:avLst/>
              </a:prstGeom>
              <a:solidFill>
                <a:srgbClr val="B3B3B3"/>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15" name="Rectangle 114"/>
              <p:cNvSpPr>
                <a:spLocks noChangeArrowheads="1"/>
              </p:cNvSpPr>
              <p:nvPr/>
            </p:nvSpPr>
            <p:spPr bwMode="auto">
              <a:xfrm>
                <a:off x="3746" y="3081"/>
                <a:ext cx="10" cy="384"/>
              </a:xfrm>
              <a:prstGeom prst="rect">
                <a:avLst/>
              </a:prstGeom>
              <a:solidFill>
                <a:srgbClr val="B0B0B0"/>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16" name="Rectangle 115"/>
              <p:cNvSpPr>
                <a:spLocks noChangeArrowheads="1"/>
              </p:cNvSpPr>
              <p:nvPr/>
            </p:nvSpPr>
            <p:spPr bwMode="auto">
              <a:xfrm>
                <a:off x="3756" y="3081"/>
                <a:ext cx="9" cy="384"/>
              </a:xfrm>
              <a:prstGeom prst="rect">
                <a:avLst/>
              </a:prstGeom>
              <a:solidFill>
                <a:srgbClr val="ADADAD"/>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17" name="Rectangle 116"/>
              <p:cNvSpPr>
                <a:spLocks noChangeArrowheads="1"/>
              </p:cNvSpPr>
              <p:nvPr/>
            </p:nvSpPr>
            <p:spPr bwMode="auto">
              <a:xfrm>
                <a:off x="3765" y="3081"/>
                <a:ext cx="10" cy="384"/>
              </a:xfrm>
              <a:prstGeom prst="rect">
                <a:avLst/>
              </a:prstGeom>
              <a:solidFill>
                <a:srgbClr val="ACACAC"/>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18" name="Rectangle 117"/>
              <p:cNvSpPr>
                <a:spLocks noChangeArrowheads="1"/>
              </p:cNvSpPr>
              <p:nvPr/>
            </p:nvSpPr>
            <p:spPr bwMode="auto">
              <a:xfrm>
                <a:off x="3775" y="3081"/>
                <a:ext cx="9" cy="384"/>
              </a:xfrm>
              <a:prstGeom prst="rect">
                <a:avLst/>
              </a:prstGeom>
              <a:solidFill>
                <a:srgbClr val="A9A9A9"/>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19" name="Rectangle 118"/>
              <p:cNvSpPr>
                <a:spLocks noChangeArrowheads="1"/>
              </p:cNvSpPr>
              <p:nvPr/>
            </p:nvSpPr>
            <p:spPr bwMode="auto">
              <a:xfrm>
                <a:off x="3784" y="3081"/>
                <a:ext cx="10" cy="384"/>
              </a:xfrm>
              <a:prstGeom prst="rect">
                <a:avLst/>
              </a:prstGeom>
              <a:solidFill>
                <a:srgbClr val="A7A7A7"/>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20" name="Rectangle 119"/>
              <p:cNvSpPr>
                <a:spLocks noChangeArrowheads="1"/>
              </p:cNvSpPr>
              <p:nvPr/>
            </p:nvSpPr>
            <p:spPr bwMode="auto">
              <a:xfrm>
                <a:off x="3794" y="3081"/>
                <a:ext cx="11" cy="384"/>
              </a:xfrm>
              <a:prstGeom prst="rect">
                <a:avLst/>
              </a:prstGeom>
              <a:solidFill>
                <a:srgbClr val="A3A3A3"/>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21" name="Rectangle 120"/>
              <p:cNvSpPr>
                <a:spLocks noChangeArrowheads="1"/>
              </p:cNvSpPr>
              <p:nvPr/>
            </p:nvSpPr>
            <p:spPr bwMode="auto">
              <a:xfrm>
                <a:off x="3805" y="3081"/>
                <a:ext cx="9" cy="384"/>
              </a:xfrm>
              <a:prstGeom prst="rect">
                <a:avLst/>
              </a:prstGeom>
              <a:solidFill>
                <a:srgbClr val="A1A1A1"/>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22" name="Rectangle 121"/>
              <p:cNvSpPr>
                <a:spLocks noChangeArrowheads="1"/>
              </p:cNvSpPr>
              <p:nvPr/>
            </p:nvSpPr>
            <p:spPr bwMode="auto">
              <a:xfrm>
                <a:off x="3814" y="3081"/>
                <a:ext cx="10" cy="384"/>
              </a:xfrm>
              <a:prstGeom prst="rect">
                <a:avLst/>
              </a:prstGeom>
              <a:solidFill>
                <a:srgbClr val="9E9E9E"/>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23" name="Rectangle 122"/>
              <p:cNvSpPr>
                <a:spLocks noChangeArrowheads="1"/>
              </p:cNvSpPr>
              <p:nvPr/>
            </p:nvSpPr>
            <p:spPr bwMode="auto">
              <a:xfrm>
                <a:off x="3824" y="3081"/>
                <a:ext cx="9" cy="384"/>
              </a:xfrm>
              <a:prstGeom prst="rect">
                <a:avLst/>
              </a:prstGeom>
              <a:solidFill>
                <a:srgbClr val="9B9B9B"/>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24" name="Rectangle 123"/>
              <p:cNvSpPr>
                <a:spLocks noChangeArrowheads="1"/>
              </p:cNvSpPr>
              <p:nvPr/>
            </p:nvSpPr>
            <p:spPr bwMode="auto">
              <a:xfrm>
                <a:off x="3833" y="3081"/>
                <a:ext cx="10" cy="384"/>
              </a:xfrm>
              <a:prstGeom prst="rect">
                <a:avLst/>
              </a:prstGeom>
              <a:solidFill>
                <a:srgbClr val="9A9A9A"/>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25" name="Rectangle 124"/>
              <p:cNvSpPr>
                <a:spLocks noChangeArrowheads="1"/>
              </p:cNvSpPr>
              <p:nvPr/>
            </p:nvSpPr>
            <p:spPr bwMode="auto">
              <a:xfrm>
                <a:off x="3843" y="3081"/>
                <a:ext cx="10" cy="384"/>
              </a:xfrm>
              <a:prstGeom prst="rect">
                <a:avLst/>
              </a:prstGeom>
              <a:solidFill>
                <a:srgbClr val="989898"/>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26" name="Rectangle 125"/>
              <p:cNvSpPr>
                <a:spLocks noChangeArrowheads="1"/>
              </p:cNvSpPr>
              <p:nvPr/>
            </p:nvSpPr>
            <p:spPr bwMode="auto">
              <a:xfrm>
                <a:off x="3853" y="3081"/>
                <a:ext cx="9" cy="384"/>
              </a:xfrm>
              <a:prstGeom prst="rect">
                <a:avLst/>
              </a:prstGeom>
              <a:solidFill>
                <a:srgbClr val="959595"/>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27" name="Rectangle 126"/>
              <p:cNvSpPr>
                <a:spLocks noChangeArrowheads="1"/>
              </p:cNvSpPr>
              <p:nvPr/>
            </p:nvSpPr>
            <p:spPr bwMode="auto">
              <a:xfrm>
                <a:off x="3862" y="3081"/>
                <a:ext cx="11" cy="384"/>
              </a:xfrm>
              <a:prstGeom prst="rect">
                <a:avLst/>
              </a:prstGeom>
              <a:solidFill>
                <a:srgbClr val="919191"/>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28" name="Rectangle 127"/>
              <p:cNvSpPr>
                <a:spLocks noChangeArrowheads="1"/>
              </p:cNvSpPr>
              <p:nvPr/>
            </p:nvSpPr>
            <p:spPr bwMode="auto">
              <a:xfrm>
                <a:off x="3873" y="3081"/>
                <a:ext cx="9" cy="384"/>
              </a:xfrm>
              <a:prstGeom prst="rect">
                <a:avLst/>
              </a:prstGeom>
              <a:solidFill>
                <a:srgbClr val="8E8E8E"/>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29" name="Rectangle 128"/>
              <p:cNvSpPr>
                <a:spLocks noChangeArrowheads="1"/>
              </p:cNvSpPr>
              <p:nvPr/>
            </p:nvSpPr>
            <p:spPr bwMode="auto">
              <a:xfrm>
                <a:off x="3882" y="3081"/>
                <a:ext cx="10" cy="384"/>
              </a:xfrm>
              <a:prstGeom prst="rect">
                <a:avLst/>
              </a:prstGeom>
              <a:solidFill>
                <a:srgbClr val="8C8C8C"/>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30" name="Rectangle 129"/>
              <p:cNvSpPr>
                <a:spLocks noChangeArrowheads="1"/>
              </p:cNvSpPr>
              <p:nvPr/>
            </p:nvSpPr>
            <p:spPr bwMode="auto">
              <a:xfrm>
                <a:off x="3892" y="3081"/>
                <a:ext cx="10" cy="384"/>
              </a:xfrm>
              <a:prstGeom prst="rect">
                <a:avLst/>
              </a:prstGeom>
              <a:solidFill>
                <a:srgbClr val="898989"/>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31" name="Rectangle 130"/>
              <p:cNvSpPr>
                <a:spLocks noChangeArrowheads="1"/>
              </p:cNvSpPr>
              <p:nvPr/>
            </p:nvSpPr>
            <p:spPr bwMode="auto">
              <a:xfrm>
                <a:off x="3902" y="3081"/>
                <a:ext cx="9" cy="384"/>
              </a:xfrm>
              <a:prstGeom prst="rect">
                <a:avLst/>
              </a:prstGeom>
              <a:solidFill>
                <a:srgbClr val="878787"/>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32" name="Rectangle 131"/>
              <p:cNvSpPr>
                <a:spLocks noChangeArrowheads="1"/>
              </p:cNvSpPr>
              <p:nvPr/>
            </p:nvSpPr>
            <p:spPr bwMode="auto">
              <a:xfrm>
                <a:off x="3911" y="3081"/>
                <a:ext cx="10" cy="384"/>
              </a:xfrm>
              <a:prstGeom prst="rect">
                <a:avLst/>
              </a:prstGeom>
              <a:solidFill>
                <a:srgbClr val="858585"/>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33" name="Rectangle 132"/>
              <p:cNvSpPr>
                <a:spLocks noChangeArrowheads="1"/>
              </p:cNvSpPr>
              <p:nvPr/>
            </p:nvSpPr>
            <p:spPr bwMode="auto">
              <a:xfrm>
                <a:off x="3921" y="3081"/>
                <a:ext cx="9" cy="384"/>
              </a:xfrm>
              <a:prstGeom prst="rect">
                <a:avLst/>
              </a:prstGeom>
              <a:solidFill>
                <a:srgbClr val="828282"/>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34" name="Rectangle 133"/>
              <p:cNvSpPr>
                <a:spLocks noChangeArrowheads="1"/>
              </p:cNvSpPr>
              <p:nvPr/>
            </p:nvSpPr>
            <p:spPr bwMode="auto">
              <a:xfrm>
                <a:off x="3930" y="3081"/>
                <a:ext cx="12" cy="384"/>
              </a:xfrm>
              <a:prstGeom prst="rect">
                <a:avLst/>
              </a:prstGeom>
              <a:solidFill>
                <a:srgbClr val="7F7F7F"/>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35" name="Rectangle 134"/>
              <p:cNvSpPr>
                <a:spLocks noChangeArrowheads="1"/>
              </p:cNvSpPr>
              <p:nvPr/>
            </p:nvSpPr>
            <p:spPr bwMode="auto">
              <a:xfrm>
                <a:off x="3941" y="3081"/>
                <a:ext cx="10" cy="384"/>
              </a:xfrm>
              <a:prstGeom prst="rect">
                <a:avLst/>
              </a:prstGeom>
              <a:solidFill>
                <a:srgbClr val="7B7B7B"/>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36" name="Rectangle 135"/>
              <p:cNvSpPr>
                <a:spLocks noChangeArrowheads="1"/>
              </p:cNvSpPr>
              <p:nvPr/>
            </p:nvSpPr>
            <p:spPr bwMode="auto">
              <a:xfrm>
                <a:off x="3951" y="3081"/>
                <a:ext cx="9" cy="384"/>
              </a:xfrm>
              <a:prstGeom prst="rect">
                <a:avLst/>
              </a:prstGeom>
              <a:solidFill>
                <a:srgbClr val="797979"/>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37" name="Rectangle 136"/>
              <p:cNvSpPr>
                <a:spLocks noChangeArrowheads="1"/>
              </p:cNvSpPr>
              <p:nvPr/>
            </p:nvSpPr>
            <p:spPr bwMode="auto">
              <a:xfrm>
                <a:off x="3960" y="3081"/>
                <a:ext cx="10" cy="384"/>
              </a:xfrm>
              <a:prstGeom prst="rect">
                <a:avLst/>
              </a:prstGeom>
              <a:solidFill>
                <a:srgbClr val="767676"/>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38" name="Rectangle 137"/>
              <p:cNvSpPr>
                <a:spLocks noChangeArrowheads="1"/>
              </p:cNvSpPr>
              <p:nvPr/>
            </p:nvSpPr>
            <p:spPr bwMode="auto">
              <a:xfrm>
                <a:off x="3970" y="3081"/>
                <a:ext cx="9" cy="384"/>
              </a:xfrm>
              <a:prstGeom prst="rect">
                <a:avLst/>
              </a:prstGeom>
              <a:solidFill>
                <a:srgbClr val="747474"/>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39" name="Rectangle 138"/>
              <p:cNvSpPr>
                <a:spLocks noChangeArrowheads="1"/>
              </p:cNvSpPr>
              <p:nvPr/>
            </p:nvSpPr>
            <p:spPr bwMode="auto">
              <a:xfrm>
                <a:off x="3979" y="3081"/>
                <a:ext cx="10" cy="384"/>
              </a:xfrm>
              <a:prstGeom prst="rect">
                <a:avLst/>
              </a:prstGeom>
              <a:solidFill>
                <a:srgbClr val="727272"/>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40" name="Rectangle 139"/>
              <p:cNvSpPr>
                <a:spLocks noChangeArrowheads="1"/>
              </p:cNvSpPr>
              <p:nvPr/>
            </p:nvSpPr>
            <p:spPr bwMode="auto">
              <a:xfrm>
                <a:off x="3989" y="3081"/>
                <a:ext cx="11" cy="384"/>
              </a:xfrm>
              <a:prstGeom prst="rect">
                <a:avLst/>
              </a:prstGeom>
              <a:solidFill>
                <a:srgbClr val="6E6E6E"/>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41" name="Rectangle 140"/>
              <p:cNvSpPr>
                <a:spLocks noChangeArrowheads="1"/>
              </p:cNvSpPr>
              <p:nvPr/>
            </p:nvSpPr>
            <p:spPr bwMode="auto">
              <a:xfrm>
                <a:off x="4000" y="3081"/>
                <a:ext cx="9" cy="384"/>
              </a:xfrm>
              <a:prstGeom prst="rect">
                <a:avLst/>
              </a:prstGeom>
              <a:solidFill>
                <a:srgbClr val="6B6B6B"/>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42" name="Rectangle 141"/>
              <p:cNvSpPr>
                <a:spLocks noChangeArrowheads="1"/>
              </p:cNvSpPr>
              <p:nvPr/>
            </p:nvSpPr>
            <p:spPr bwMode="auto">
              <a:xfrm>
                <a:off x="4009" y="3081"/>
                <a:ext cx="10" cy="384"/>
              </a:xfrm>
              <a:prstGeom prst="rect">
                <a:avLst/>
              </a:prstGeom>
              <a:solidFill>
                <a:srgbClr val="686868"/>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43" name="Rectangle 142"/>
              <p:cNvSpPr>
                <a:spLocks noChangeArrowheads="1"/>
              </p:cNvSpPr>
              <p:nvPr/>
            </p:nvSpPr>
            <p:spPr bwMode="auto">
              <a:xfrm>
                <a:off x="4019" y="3081"/>
                <a:ext cx="9" cy="384"/>
              </a:xfrm>
              <a:prstGeom prst="rect">
                <a:avLst/>
              </a:prstGeom>
              <a:solidFill>
                <a:srgbClr val="656565"/>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44" name="Rectangle 143"/>
              <p:cNvSpPr>
                <a:spLocks noChangeArrowheads="1"/>
              </p:cNvSpPr>
              <p:nvPr/>
            </p:nvSpPr>
            <p:spPr bwMode="auto">
              <a:xfrm>
                <a:off x="4028" y="3081"/>
                <a:ext cx="10" cy="384"/>
              </a:xfrm>
              <a:prstGeom prst="rect">
                <a:avLst/>
              </a:prstGeom>
              <a:solidFill>
                <a:srgbClr val="646464"/>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45" name="Rectangle 144"/>
              <p:cNvSpPr>
                <a:spLocks noChangeArrowheads="1"/>
              </p:cNvSpPr>
              <p:nvPr/>
            </p:nvSpPr>
            <p:spPr bwMode="auto">
              <a:xfrm>
                <a:off x="4038" y="3081"/>
                <a:ext cx="10" cy="384"/>
              </a:xfrm>
              <a:prstGeom prst="rect">
                <a:avLst/>
              </a:prstGeom>
              <a:solidFill>
                <a:srgbClr val="616161"/>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46" name="Rectangle 145"/>
              <p:cNvSpPr>
                <a:spLocks noChangeArrowheads="1"/>
              </p:cNvSpPr>
              <p:nvPr/>
            </p:nvSpPr>
            <p:spPr bwMode="auto">
              <a:xfrm>
                <a:off x="4048" y="3081"/>
                <a:ext cx="9" cy="384"/>
              </a:xfrm>
              <a:prstGeom prst="rect">
                <a:avLst/>
              </a:prstGeom>
              <a:solidFill>
                <a:srgbClr val="5F5F5F"/>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47" name="Rectangle 146"/>
              <p:cNvSpPr>
                <a:spLocks noChangeArrowheads="1"/>
              </p:cNvSpPr>
              <p:nvPr/>
            </p:nvSpPr>
            <p:spPr bwMode="auto">
              <a:xfrm>
                <a:off x="4057" y="3081"/>
                <a:ext cx="11" cy="384"/>
              </a:xfrm>
              <a:prstGeom prst="rect">
                <a:avLst/>
              </a:prstGeom>
              <a:solidFill>
                <a:srgbClr val="5B5B5B"/>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48" name="Rectangle 147"/>
              <p:cNvSpPr>
                <a:spLocks noChangeArrowheads="1"/>
              </p:cNvSpPr>
              <p:nvPr/>
            </p:nvSpPr>
            <p:spPr bwMode="auto">
              <a:xfrm>
                <a:off x="4068" y="3081"/>
                <a:ext cx="9" cy="384"/>
              </a:xfrm>
              <a:prstGeom prst="rect">
                <a:avLst/>
              </a:prstGeom>
              <a:solidFill>
                <a:srgbClr val="585858"/>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49" name="Rectangle 148"/>
              <p:cNvSpPr>
                <a:spLocks noChangeArrowheads="1"/>
              </p:cNvSpPr>
              <p:nvPr/>
            </p:nvSpPr>
            <p:spPr bwMode="auto">
              <a:xfrm>
                <a:off x="4077" y="3081"/>
                <a:ext cx="10" cy="384"/>
              </a:xfrm>
              <a:prstGeom prst="rect">
                <a:avLst/>
              </a:prstGeom>
              <a:solidFill>
                <a:srgbClr val="555555"/>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50" name="Rectangle 149"/>
              <p:cNvSpPr>
                <a:spLocks noChangeArrowheads="1"/>
              </p:cNvSpPr>
              <p:nvPr/>
            </p:nvSpPr>
            <p:spPr bwMode="auto">
              <a:xfrm>
                <a:off x="4087" y="3081"/>
                <a:ext cx="9" cy="384"/>
              </a:xfrm>
              <a:prstGeom prst="rect">
                <a:avLst/>
              </a:prstGeom>
              <a:solidFill>
                <a:srgbClr val="535353"/>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51" name="Rectangle 150"/>
              <p:cNvSpPr>
                <a:spLocks noChangeArrowheads="1"/>
              </p:cNvSpPr>
              <p:nvPr/>
            </p:nvSpPr>
            <p:spPr bwMode="auto">
              <a:xfrm>
                <a:off x="4096" y="3081"/>
                <a:ext cx="10" cy="384"/>
              </a:xfrm>
              <a:prstGeom prst="rect">
                <a:avLst/>
              </a:prstGeom>
              <a:solidFill>
                <a:srgbClr val="515151"/>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52" name="Rectangle 151"/>
              <p:cNvSpPr>
                <a:spLocks noChangeArrowheads="1"/>
              </p:cNvSpPr>
              <p:nvPr/>
            </p:nvSpPr>
            <p:spPr bwMode="auto">
              <a:xfrm>
                <a:off x="4106" y="3081"/>
                <a:ext cx="12" cy="384"/>
              </a:xfrm>
              <a:prstGeom prst="rect">
                <a:avLst/>
              </a:prstGeom>
              <a:solidFill>
                <a:srgbClr val="4F4F4F"/>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53" name="Rectangle 152"/>
              <p:cNvSpPr>
                <a:spLocks noChangeArrowheads="1"/>
              </p:cNvSpPr>
              <p:nvPr/>
            </p:nvSpPr>
            <p:spPr bwMode="auto">
              <a:xfrm>
                <a:off x="4116" y="3081"/>
                <a:ext cx="7" cy="384"/>
              </a:xfrm>
              <a:prstGeom prst="rect">
                <a:avLst/>
              </a:prstGeom>
              <a:solidFill>
                <a:srgbClr val="4C4C4C"/>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54" name="Rectangle 153"/>
              <p:cNvSpPr>
                <a:spLocks noChangeArrowheads="1"/>
              </p:cNvSpPr>
              <p:nvPr/>
            </p:nvSpPr>
            <p:spPr bwMode="auto">
              <a:xfrm>
                <a:off x="4125" y="3081"/>
                <a:ext cx="12" cy="384"/>
              </a:xfrm>
              <a:prstGeom prst="rect">
                <a:avLst/>
              </a:prstGeom>
              <a:solidFill>
                <a:srgbClr val="4A4A4A"/>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55" name="Rectangle 154"/>
              <p:cNvSpPr>
                <a:spLocks noChangeArrowheads="1"/>
              </p:cNvSpPr>
              <p:nvPr/>
            </p:nvSpPr>
            <p:spPr bwMode="auto">
              <a:xfrm>
                <a:off x="4136" y="3081"/>
                <a:ext cx="9" cy="384"/>
              </a:xfrm>
              <a:prstGeom prst="rect">
                <a:avLst/>
              </a:prstGeom>
              <a:solidFill>
                <a:srgbClr val="464646"/>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56" name="Rectangle 155"/>
              <p:cNvSpPr>
                <a:spLocks noChangeArrowheads="1"/>
              </p:cNvSpPr>
              <p:nvPr/>
            </p:nvSpPr>
            <p:spPr bwMode="auto">
              <a:xfrm>
                <a:off x="4145" y="3081"/>
                <a:ext cx="10" cy="384"/>
              </a:xfrm>
              <a:prstGeom prst="rect">
                <a:avLst/>
              </a:prstGeom>
              <a:solidFill>
                <a:srgbClr val="434343"/>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57" name="Rectangle 156"/>
              <p:cNvSpPr>
                <a:spLocks noChangeArrowheads="1"/>
              </p:cNvSpPr>
              <p:nvPr/>
            </p:nvSpPr>
            <p:spPr bwMode="auto">
              <a:xfrm>
                <a:off x="4155" y="3081"/>
                <a:ext cx="10" cy="384"/>
              </a:xfrm>
              <a:prstGeom prst="rect">
                <a:avLst/>
              </a:prstGeom>
              <a:solidFill>
                <a:srgbClr val="414141"/>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58" name="Rectangle 157"/>
              <p:cNvSpPr>
                <a:spLocks noChangeArrowheads="1"/>
              </p:cNvSpPr>
              <p:nvPr/>
            </p:nvSpPr>
            <p:spPr bwMode="auto">
              <a:xfrm>
                <a:off x="4165" y="3081"/>
                <a:ext cx="9" cy="384"/>
              </a:xfrm>
              <a:prstGeom prst="rect">
                <a:avLst/>
              </a:prstGeom>
              <a:solidFill>
                <a:srgbClr val="3F3F3F"/>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59" name="Rectangle 158"/>
              <p:cNvSpPr>
                <a:spLocks noChangeArrowheads="1"/>
              </p:cNvSpPr>
              <p:nvPr/>
            </p:nvSpPr>
            <p:spPr bwMode="auto">
              <a:xfrm>
                <a:off x="4174" y="3081"/>
                <a:ext cx="10" cy="384"/>
              </a:xfrm>
              <a:prstGeom prst="rect">
                <a:avLst/>
              </a:prstGeom>
              <a:solidFill>
                <a:srgbClr val="3D3D3D"/>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60" name="Rectangle 159"/>
              <p:cNvSpPr>
                <a:spLocks noChangeArrowheads="1"/>
              </p:cNvSpPr>
              <p:nvPr/>
            </p:nvSpPr>
            <p:spPr bwMode="auto">
              <a:xfrm>
                <a:off x="4184" y="3081"/>
                <a:ext cx="9" cy="384"/>
              </a:xfrm>
              <a:prstGeom prst="rect">
                <a:avLst/>
              </a:prstGeom>
              <a:solidFill>
                <a:srgbClr val="3A3A3A"/>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61" name="Rectangle 160"/>
              <p:cNvSpPr>
                <a:spLocks noChangeArrowheads="1"/>
              </p:cNvSpPr>
              <p:nvPr/>
            </p:nvSpPr>
            <p:spPr bwMode="auto">
              <a:xfrm>
                <a:off x="4193" y="3081"/>
                <a:ext cx="11" cy="384"/>
              </a:xfrm>
              <a:prstGeom prst="rect">
                <a:avLst/>
              </a:prstGeom>
              <a:solidFill>
                <a:srgbClr val="383838"/>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62" name="Rectangle 161"/>
              <p:cNvSpPr>
                <a:spLocks noChangeArrowheads="1"/>
              </p:cNvSpPr>
              <p:nvPr/>
            </p:nvSpPr>
            <p:spPr bwMode="auto">
              <a:xfrm>
                <a:off x="4204" y="3081"/>
                <a:ext cx="10" cy="384"/>
              </a:xfrm>
              <a:prstGeom prst="rect">
                <a:avLst/>
              </a:prstGeom>
              <a:solidFill>
                <a:srgbClr val="343434"/>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63" name="Rectangle 162"/>
              <p:cNvSpPr>
                <a:spLocks noChangeArrowheads="1"/>
              </p:cNvSpPr>
              <p:nvPr/>
            </p:nvSpPr>
            <p:spPr bwMode="auto">
              <a:xfrm>
                <a:off x="4214" y="3081"/>
                <a:ext cx="9" cy="384"/>
              </a:xfrm>
              <a:prstGeom prst="rect">
                <a:avLst/>
              </a:prstGeom>
              <a:solidFill>
                <a:srgbClr val="313131"/>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64" name="Rectangle 163"/>
              <p:cNvSpPr>
                <a:spLocks noChangeArrowheads="1"/>
              </p:cNvSpPr>
              <p:nvPr/>
            </p:nvSpPr>
            <p:spPr bwMode="auto">
              <a:xfrm>
                <a:off x="4223" y="3081"/>
                <a:ext cx="10" cy="384"/>
              </a:xfrm>
              <a:prstGeom prst="rect">
                <a:avLst/>
              </a:prstGeom>
              <a:solidFill>
                <a:srgbClr val="2F2F2F"/>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65" name="Rectangle 164"/>
              <p:cNvSpPr>
                <a:spLocks noChangeArrowheads="1"/>
              </p:cNvSpPr>
              <p:nvPr/>
            </p:nvSpPr>
            <p:spPr bwMode="auto">
              <a:xfrm>
                <a:off x="4233" y="3081"/>
                <a:ext cx="9" cy="384"/>
              </a:xfrm>
              <a:prstGeom prst="rect">
                <a:avLst/>
              </a:prstGeom>
              <a:solidFill>
                <a:srgbClr val="2E2E2E"/>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66" name="Rectangle 165"/>
              <p:cNvSpPr>
                <a:spLocks noChangeArrowheads="1"/>
              </p:cNvSpPr>
              <p:nvPr/>
            </p:nvSpPr>
            <p:spPr bwMode="auto">
              <a:xfrm>
                <a:off x="4242" y="3081"/>
                <a:ext cx="10" cy="384"/>
              </a:xfrm>
              <a:prstGeom prst="rect">
                <a:avLst/>
              </a:prstGeom>
              <a:solidFill>
                <a:srgbClr val="2B2B2B"/>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67" name="Rectangle 166"/>
              <p:cNvSpPr>
                <a:spLocks noChangeArrowheads="1"/>
              </p:cNvSpPr>
              <p:nvPr/>
            </p:nvSpPr>
            <p:spPr bwMode="auto">
              <a:xfrm>
                <a:off x="4252" y="3081"/>
                <a:ext cx="12" cy="384"/>
              </a:xfrm>
              <a:prstGeom prst="rect">
                <a:avLst/>
              </a:prstGeom>
              <a:solidFill>
                <a:srgbClr val="272727"/>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68" name="Rectangle 167"/>
              <p:cNvSpPr>
                <a:spLocks noChangeArrowheads="1"/>
              </p:cNvSpPr>
              <p:nvPr/>
            </p:nvSpPr>
            <p:spPr bwMode="auto">
              <a:xfrm>
                <a:off x="4263" y="3081"/>
                <a:ext cx="7" cy="384"/>
              </a:xfrm>
              <a:prstGeom prst="rect">
                <a:avLst/>
              </a:prstGeom>
              <a:solidFill>
                <a:srgbClr val="252525"/>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69" name="Rectangle 168"/>
              <p:cNvSpPr>
                <a:spLocks noChangeArrowheads="1"/>
              </p:cNvSpPr>
              <p:nvPr/>
            </p:nvSpPr>
            <p:spPr bwMode="auto">
              <a:xfrm>
                <a:off x="4272" y="3081"/>
                <a:ext cx="12" cy="384"/>
              </a:xfrm>
              <a:prstGeom prst="rect">
                <a:avLst/>
              </a:prstGeom>
              <a:solidFill>
                <a:srgbClr val="222222"/>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70" name="Rectangle 169"/>
              <p:cNvSpPr>
                <a:spLocks noChangeArrowheads="1"/>
              </p:cNvSpPr>
              <p:nvPr/>
            </p:nvSpPr>
            <p:spPr bwMode="auto">
              <a:xfrm>
                <a:off x="4282" y="3081"/>
                <a:ext cx="7" cy="384"/>
              </a:xfrm>
              <a:prstGeom prst="rect">
                <a:avLst/>
              </a:prstGeom>
              <a:solidFill>
                <a:srgbClr val="1F1F1F"/>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71" name="Rectangle 170"/>
              <p:cNvSpPr>
                <a:spLocks noChangeArrowheads="1"/>
              </p:cNvSpPr>
              <p:nvPr/>
            </p:nvSpPr>
            <p:spPr bwMode="auto">
              <a:xfrm>
                <a:off x="4291" y="3081"/>
                <a:ext cx="12" cy="384"/>
              </a:xfrm>
              <a:prstGeom prst="rect">
                <a:avLst/>
              </a:prstGeom>
              <a:solidFill>
                <a:srgbClr val="1E1E1E"/>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72" name="Rectangle 171"/>
              <p:cNvSpPr>
                <a:spLocks noChangeArrowheads="1"/>
              </p:cNvSpPr>
              <p:nvPr/>
            </p:nvSpPr>
            <p:spPr bwMode="auto">
              <a:xfrm>
                <a:off x="4301" y="3081"/>
                <a:ext cx="10" cy="384"/>
              </a:xfrm>
              <a:prstGeom prst="rect">
                <a:avLst/>
              </a:prstGeom>
              <a:solidFill>
                <a:srgbClr val="1B1B1B"/>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73" name="Rectangle 172"/>
              <p:cNvSpPr>
                <a:spLocks noChangeArrowheads="1"/>
              </p:cNvSpPr>
              <p:nvPr/>
            </p:nvSpPr>
            <p:spPr bwMode="auto">
              <a:xfrm>
                <a:off x="4311" y="3081"/>
                <a:ext cx="9" cy="384"/>
              </a:xfrm>
              <a:prstGeom prst="rect">
                <a:avLst/>
              </a:prstGeom>
              <a:solidFill>
                <a:srgbClr val="181818"/>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74" name="Rectangle 173"/>
              <p:cNvSpPr>
                <a:spLocks noChangeArrowheads="1"/>
              </p:cNvSpPr>
              <p:nvPr/>
            </p:nvSpPr>
            <p:spPr bwMode="auto">
              <a:xfrm>
                <a:off x="4320" y="3081"/>
                <a:ext cx="11" cy="384"/>
              </a:xfrm>
              <a:prstGeom prst="rect">
                <a:avLst/>
              </a:prstGeom>
              <a:solidFill>
                <a:srgbClr val="131313"/>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75" name="Rectangle 174"/>
              <p:cNvSpPr>
                <a:spLocks noChangeArrowheads="1"/>
              </p:cNvSpPr>
              <p:nvPr/>
            </p:nvSpPr>
            <p:spPr bwMode="auto">
              <a:xfrm>
                <a:off x="4331" y="3081"/>
                <a:ext cx="9" cy="384"/>
              </a:xfrm>
              <a:prstGeom prst="rect">
                <a:avLst/>
              </a:prstGeom>
              <a:solidFill>
                <a:srgbClr val="0F0F0F"/>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76" name="Rectangle 175"/>
              <p:cNvSpPr>
                <a:spLocks noChangeArrowheads="1"/>
              </p:cNvSpPr>
              <p:nvPr/>
            </p:nvSpPr>
            <p:spPr bwMode="auto">
              <a:xfrm>
                <a:off x="4340" y="3081"/>
                <a:ext cx="10" cy="384"/>
              </a:xfrm>
              <a:prstGeom prst="rect">
                <a:avLst/>
              </a:prstGeom>
              <a:solidFill>
                <a:srgbClr val="0A0A0A"/>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177" name="Rectangle 176"/>
              <p:cNvSpPr>
                <a:spLocks noChangeArrowheads="1"/>
              </p:cNvSpPr>
              <p:nvPr/>
            </p:nvSpPr>
            <p:spPr bwMode="auto">
              <a:xfrm>
                <a:off x="4350" y="3081"/>
                <a:ext cx="10" cy="384"/>
              </a:xfrm>
              <a:prstGeom prst="rect">
                <a:avLst/>
              </a:prstGeom>
              <a:solidFill>
                <a:srgbClr val="000000"/>
              </a:solid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grpSp>
        <p:sp>
          <p:nvSpPr>
            <p:cNvPr id="41" name="Rectangle 179"/>
            <p:cNvSpPr>
              <a:spLocks noChangeArrowheads="1"/>
            </p:cNvSpPr>
            <p:nvPr/>
          </p:nvSpPr>
          <p:spPr bwMode="auto">
            <a:xfrm>
              <a:off x="3004" y="3081"/>
              <a:ext cx="1498" cy="384"/>
            </a:xfrm>
            <a:prstGeom prst="rect">
              <a:avLst/>
            </a:prstGeom>
            <a:noFill/>
            <a:ln w="1588">
              <a:solidFill>
                <a:srgbClr val="000000"/>
              </a:solid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42" name="Rectangle 180"/>
            <p:cNvSpPr>
              <a:spLocks noChangeArrowheads="1"/>
            </p:cNvSpPr>
            <p:nvPr/>
          </p:nvSpPr>
          <p:spPr bwMode="auto">
            <a:xfrm>
              <a:off x="1998" y="3081"/>
              <a:ext cx="750" cy="384"/>
            </a:xfrm>
            <a:prstGeom prst="rect">
              <a:avLst/>
            </a:prstGeom>
            <a:solidFill>
              <a:srgbClr val="000000"/>
            </a:solidFill>
            <a:ln w="1588">
              <a:solidFill>
                <a:srgbClr val="000000"/>
              </a:solid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43" name="Rectangle 181"/>
            <p:cNvSpPr>
              <a:spLocks noChangeArrowheads="1"/>
            </p:cNvSpPr>
            <p:nvPr/>
          </p:nvSpPr>
          <p:spPr bwMode="auto">
            <a:xfrm>
              <a:off x="1250" y="3081"/>
              <a:ext cx="1498" cy="384"/>
            </a:xfrm>
            <a:prstGeom prst="rect">
              <a:avLst/>
            </a:prstGeom>
            <a:noFill/>
            <a:ln w="1588">
              <a:solidFill>
                <a:srgbClr val="000000"/>
              </a:solid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44" name="Rectangle 182"/>
            <p:cNvSpPr>
              <a:spLocks noChangeArrowheads="1"/>
            </p:cNvSpPr>
            <p:nvPr/>
          </p:nvSpPr>
          <p:spPr bwMode="auto">
            <a:xfrm>
              <a:off x="1545" y="3524"/>
              <a:ext cx="159" cy="133"/>
            </a:xfrm>
            <a:prstGeom prst="rect">
              <a:avLst/>
            </a:prstGeom>
            <a:no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45" name="Rectangle 183"/>
            <p:cNvSpPr>
              <a:spLocks noChangeArrowheads="1"/>
            </p:cNvSpPr>
            <p:nvPr/>
          </p:nvSpPr>
          <p:spPr bwMode="auto">
            <a:xfrm>
              <a:off x="1827" y="3527"/>
              <a:ext cx="48" cy="115"/>
            </a:xfrm>
            <a:prstGeom prst="rect">
              <a:avLst/>
            </a:prstGeom>
            <a:noFill/>
            <a:ln w="9525">
              <a:noFill/>
              <a:miter lim="800000"/>
              <a:headEnd/>
              <a:tailEnd/>
            </a:ln>
          </p:spPr>
          <p:txBody>
            <a:bodyPr wrap="none" lIns="0" tIns="0" rIns="0" bIns="0">
              <a:spAutoFit/>
            </a:bodyPr>
            <a:lstStyle/>
            <a:p>
              <a:pPr marL="342900" indent="-342900">
                <a:spcBef>
                  <a:spcPct val="20000"/>
                </a:spcBef>
                <a:buClr>
                  <a:schemeClr val="hlink"/>
                </a:buClr>
                <a:buSzPct val="70000"/>
                <a:buFont typeface="Wingdings" pitchFamily="2" charset="2"/>
                <a:buNone/>
                <a:defRPr/>
              </a:pPr>
              <a:r>
                <a:rPr lang="en-US" sz="1200">
                  <a:latin typeface="Times New Roman" pitchFamily="18" charset="0"/>
                  <a:cs typeface="+mn-cs"/>
                </a:rPr>
                <a:t>0</a:t>
              </a:r>
              <a:endParaRPr lang="en-US">
                <a:effectLst>
                  <a:outerShdw blurRad="38100" dist="38100" dir="2700000" algn="tl">
                    <a:srgbClr val="000000"/>
                  </a:outerShdw>
                </a:effectLst>
                <a:cs typeface="+mn-cs"/>
              </a:endParaRPr>
            </a:p>
          </p:txBody>
        </p:sp>
        <p:sp>
          <p:nvSpPr>
            <p:cNvPr id="46" name="Rectangle 185"/>
            <p:cNvSpPr>
              <a:spLocks noChangeArrowheads="1"/>
            </p:cNvSpPr>
            <p:nvPr/>
          </p:nvSpPr>
          <p:spPr bwMode="auto">
            <a:xfrm>
              <a:off x="2741" y="3521"/>
              <a:ext cx="48" cy="115"/>
            </a:xfrm>
            <a:prstGeom prst="rect">
              <a:avLst/>
            </a:prstGeom>
            <a:noFill/>
            <a:ln w="9525">
              <a:noFill/>
              <a:miter lim="800000"/>
              <a:headEnd/>
              <a:tailEnd/>
            </a:ln>
          </p:spPr>
          <p:txBody>
            <a:bodyPr wrap="none" lIns="0" tIns="0" rIns="0" bIns="0">
              <a:spAutoFit/>
            </a:bodyPr>
            <a:lstStyle/>
            <a:p>
              <a:pPr marL="342900" indent="-342900">
                <a:spcBef>
                  <a:spcPct val="20000"/>
                </a:spcBef>
                <a:buClr>
                  <a:schemeClr val="hlink"/>
                </a:buClr>
                <a:buSzPct val="70000"/>
                <a:buFont typeface="Wingdings" pitchFamily="2" charset="2"/>
                <a:buNone/>
                <a:defRPr/>
              </a:pPr>
              <a:r>
                <a:rPr lang="en-US" sz="1200">
                  <a:latin typeface="Times New Roman" pitchFamily="18" charset="0"/>
                  <a:cs typeface="+mn-cs"/>
                </a:rPr>
                <a:t>1</a:t>
              </a:r>
              <a:endParaRPr lang="en-US">
                <a:effectLst>
                  <a:outerShdw blurRad="38100" dist="38100" dir="2700000" algn="tl">
                    <a:srgbClr val="000000"/>
                  </a:outerShdw>
                </a:effectLst>
                <a:cs typeface="+mn-cs"/>
              </a:endParaRPr>
            </a:p>
          </p:txBody>
        </p:sp>
        <p:sp>
          <p:nvSpPr>
            <p:cNvPr id="47" name="Rectangle 188"/>
            <p:cNvSpPr>
              <a:spLocks noChangeArrowheads="1"/>
            </p:cNvSpPr>
            <p:nvPr/>
          </p:nvSpPr>
          <p:spPr bwMode="auto">
            <a:xfrm>
              <a:off x="1206" y="3524"/>
              <a:ext cx="88" cy="133"/>
            </a:xfrm>
            <a:prstGeom prst="rect">
              <a:avLst/>
            </a:prstGeom>
            <a:noFill/>
            <a:ln w="9525">
              <a:noFill/>
              <a:miter lim="800000"/>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sp>
          <p:nvSpPr>
            <p:cNvPr id="48" name="Rectangle 189"/>
            <p:cNvSpPr>
              <a:spLocks noChangeArrowheads="1"/>
            </p:cNvSpPr>
            <p:nvPr/>
          </p:nvSpPr>
          <p:spPr bwMode="auto">
            <a:xfrm>
              <a:off x="1247" y="3527"/>
              <a:ext cx="48" cy="115"/>
            </a:xfrm>
            <a:prstGeom prst="rect">
              <a:avLst/>
            </a:prstGeom>
            <a:noFill/>
            <a:ln w="9525">
              <a:noFill/>
              <a:miter lim="800000"/>
              <a:headEnd/>
              <a:tailEnd/>
            </a:ln>
          </p:spPr>
          <p:txBody>
            <a:bodyPr wrap="none" lIns="0" tIns="0" rIns="0" bIns="0">
              <a:spAutoFit/>
            </a:bodyPr>
            <a:lstStyle/>
            <a:p>
              <a:pPr marL="342900" indent="-342900">
                <a:spcBef>
                  <a:spcPct val="20000"/>
                </a:spcBef>
                <a:buClr>
                  <a:schemeClr val="hlink"/>
                </a:buClr>
                <a:buSzPct val="70000"/>
                <a:buFont typeface="Wingdings" pitchFamily="2" charset="2"/>
                <a:buNone/>
                <a:defRPr/>
              </a:pPr>
              <a:r>
                <a:rPr lang="en-US" sz="1200">
                  <a:latin typeface="Times New Roman" pitchFamily="18" charset="0"/>
                  <a:cs typeface="+mn-cs"/>
                </a:rPr>
                <a:t>0</a:t>
              </a:r>
              <a:endParaRPr lang="en-US">
                <a:effectLst>
                  <a:outerShdw blurRad="38100" dist="38100" dir="2700000" algn="tl">
                    <a:srgbClr val="000000"/>
                  </a:outerShdw>
                </a:effectLst>
                <a:cs typeface="+mn-cs"/>
              </a:endParaRPr>
            </a:p>
          </p:txBody>
        </p:sp>
        <p:sp>
          <p:nvSpPr>
            <p:cNvPr id="49" name="Line 190"/>
            <p:cNvSpPr>
              <a:spLocks noChangeShapeType="1"/>
            </p:cNvSpPr>
            <p:nvPr/>
          </p:nvSpPr>
          <p:spPr bwMode="auto">
            <a:xfrm>
              <a:off x="4127" y="3465"/>
              <a:ext cx="0" cy="49"/>
            </a:xfrm>
            <a:prstGeom prst="line">
              <a:avLst/>
            </a:prstGeom>
            <a:noFill/>
            <a:ln w="1588">
              <a:solidFill>
                <a:srgbClr val="000000"/>
              </a:solidFill>
              <a:round/>
              <a:headEnd/>
              <a:tailEnd/>
            </a:ln>
          </p:spPr>
          <p:txBody>
            <a:bodyPr/>
            <a:lstStyle/>
            <a:p>
              <a:pPr>
                <a:spcBef>
                  <a:spcPct val="20000"/>
                </a:spcBef>
                <a:buClr>
                  <a:schemeClr val="hlink"/>
                </a:buClr>
                <a:buSzPct val="70000"/>
                <a:buFont typeface="Wingdings" pitchFamily="2" charset="2"/>
                <a:buChar char="n"/>
                <a:defRPr/>
              </a:pPr>
              <a:endParaRPr lang="en-US">
                <a:effectLst>
                  <a:outerShdw blurRad="38100" dist="38100" dir="2700000" algn="tl">
                    <a:srgbClr val="000000">
                      <a:alpha val="43137"/>
                    </a:srgbClr>
                  </a:outerShdw>
                </a:effectLst>
                <a:cs typeface="+mn-cs"/>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260648"/>
            <a:ext cx="8229600" cy="648072"/>
          </a:xfrm>
        </p:spPr>
        <p:txBody>
          <a:bodyPr>
            <a:normAutofit/>
          </a:bodyPr>
          <a:lstStyle/>
          <a:p>
            <a:r>
              <a:rPr lang="en-GB" sz="3600" dirty="0" smtClean="0"/>
              <a:t>Crisp vs. Fuzzy Sets</a:t>
            </a:r>
            <a:endParaRPr lang="tr-TR" sz="3600" dirty="0"/>
          </a:p>
        </p:txBody>
      </p:sp>
      <p:graphicFrame>
        <p:nvGraphicFramePr>
          <p:cNvPr id="57347" name="Object 5"/>
          <p:cNvGraphicFramePr>
            <a:graphicFrameLocks noChangeAspect="1"/>
          </p:cNvGraphicFramePr>
          <p:nvPr/>
        </p:nvGraphicFramePr>
        <p:xfrm>
          <a:off x="0" y="2272079"/>
          <a:ext cx="4032448" cy="4585921"/>
        </p:xfrm>
        <a:graphic>
          <a:graphicData uri="http://schemas.openxmlformats.org/presentationml/2006/ole">
            <mc:AlternateContent xmlns:mc="http://schemas.openxmlformats.org/markup-compatibility/2006">
              <mc:Choice xmlns:v="urn:schemas-microsoft-com:vml" Requires="v">
                <p:oleObj spid="_x0000_s57365" name="Picture" r:id="rId3" imgW="3098880" imgH="2770560" progId="Word.Picture.8">
                  <p:embed/>
                </p:oleObj>
              </mc:Choice>
              <mc:Fallback>
                <p:oleObj name="Picture" r:id="rId3" imgW="3098880" imgH="2770560" progId="Word.Picture.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72079"/>
                        <a:ext cx="4032448" cy="4585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48" name="Object 3"/>
          <p:cNvGraphicFramePr>
            <a:graphicFrameLocks noGrp="1" noChangeAspect="1"/>
          </p:cNvGraphicFramePr>
          <p:nvPr>
            <p:ph idx="1"/>
          </p:nvPr>
        </p:nvGraphicFramePr>
        <p:xfrm>
          <a:off x="4283968" y="2321496"/>
          <a:ext cx="4600360" cy="4536504"/>
        </p:xfrm>
        <a:graphic>
          <a:graphicData uri="http://schemas.openxmlformats.org/presentationml/2006/ole">
            <mc:AlternateContent xmlns:mc="http://schemas.openxmlformats.org/markup-compatibility/2006">
              <mc:Choice xmlns:v="urn:schemas-microsoft-com:vml" Requires="v">
                <p:oleObj spid="_x0000_s57366" name="Picture" r:id="rId5" imgW="5375160" imgH="4963680" progId="Word.Picture.8">
                  <p:embed/>
                </p:oleObj>
              </mc:Choice>
              <mc:Fallback>
                <p:oleObj name="Picture" r:id="rId5" imgW="5375160" imgH="4963680" progId="Word.Picture.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3968" y="2321496"/>
                        <a:ext cx="4600360"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7 Dikdörtgen"/>
          <p:cNvSpPr/>
          <p:nvPr/>
        </p:nvSpPr>
        <p:spPr>
          <a:xfrm>
            <a:off x="323528" y="980728"/>
            <a:ext cx="8064896" cy="1261884"/>
          </a:xfrm>
          <a:prstGeom prst="rect">
            <a:avLst/>
          </a:prstGeom>
        </p:spPr>
        <p:txBody>
          <a:bodyPr wrap="square">
            <a:spAutoFit/>
          </a:bodyPr>
          <a:lstStyle/>
          <a:p>
            <a:pPr marL="231775" indent="-231775">
              <a:lnSpc>
                <a:spcPct val="95000"/>
              </a:lnSpc>
              <a:spcBef>
                <a:spcPct val="20000"/>
              </a:spcBef>
              <a:buClr>
                <a:schemeClr val="hlink"/>
              </a:buClr>
              <a:buSzPct val="70000"/>
              <a:buFont typeface="Wingdings" pitchFamily="2" charset="2"/>
              <a:buChar char="n"/>
              <a:defRPr/>
            </a:pPr>
            <a:r>
              <a:rPr lang="en-GB" sz="2000" dirty="0" smtClean="0">
                <a:effectLst>
                  <a:outerShdw blurRad="38100" dist="38100" dir="2700000" algn="tl">
                    <a:srgbClr val="000000"/>
                  </a:outerShdw>
                </a:effectLst>
              </a:rPr>
              <a:t>The classical example in fuzzy sets is tall men.  The elements of the fuzzy set </a:t>
            </a:r>
            <a:br>
              <a:rPr lang="en-GB" sz="2000" dirty="0" smtClean="0">
                <a:effectLst>
                  <a:outerShdw blurRad="38100" dist="38100" dir="2700000" algn="tl">
                    <a:srgbClr val="000000"/>
                  </a:outerShdw>
                </a:effectLst>
              </a:rPr>
            </a:br>
            <a:r>
              <a:rPr lang="en-GB" sz="2000" dirty="0" smtClean="0">
                <a:effectLst>
                  <a:outerShdw blurRad="38100" dist="38100" dir="2700000" algn="tl">
                    <a:srgbClr val="000000"/>
                  </a:outerShdw>
                </a:effectLst>
              </a:rPr>
              <a:t>“tall men” are all men, but their degrees of membership depend on their height.</a:t>
            </a:r>
            <a:endParaRPr lang="en-GB" sz="2000" dirty="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188640"/>
            <a:ext cx="8229600" cy="1143000"/>
          </a:xfrm>
        </p:spPr>
        <p:txBody>
          <a:bodyPr>
            <a:normAutofit/>
          </a:bodyPr>
          <a:lstStyle/>
          <a:p>
            <a:r>
              <a:rPr lang="en-GB" sz="3600" dirty="0" smtClean="0"/>
              <a:t>Fuzzy Set Representation</a:t>
            </a:r>
            <a:endParaRPr lang="tr-TR" sz="3600" dirty="0"/>
          </a:p>
        </p:txBody>
      </p:sp>
      <p:sp>
        <p:nvSpPr>
          <p:cNvPr id="3" name="2 İçerik Yer Tutucusu"/>
          <p:cNvSpPr>
            <a:spLocks noGrp="1"/>
          </p:cNvSpPr>
          <p:nvPr>
            <p:ph idx="1"/>
          </p:nvPr>
        </p:nvSpPr>
        <p:spPr>
          <a:xfrm>
            <a:off x="0" y="1700808"/>
            <a:ext cx="4474840" cy="4661872"/>
          </a:xfrm>
        </p:spPr>
        <p:txBody>
          <a:bodyPr>
            <a:normAutofit fontScale="92500" lnSpcReduction="20000"/>
          </a:bodyPr>
          <a:lstStyle/>
          <a:p>
            <a:pPr>
              <a:defRPr/>
            </a:pPr>
            <a:r>
              <a:rPr lang="en-GB" sz="2400" dirty="0" smtClean="0"/>
              <a:t>First, we determine the membership functions. In our “tall men” example, we can define fuzzy sets of </a:t>
            </a:r>
            <a:r>
              <a:rPr lang="en-GB" sz="2400" i="1" dirty="0" smtClean="0"/>
              <a:t>tall</a:t>
            </a:r>
            <a:r>
              <a:rPr lang="en-GB" sz="2400" dirty="0" smtClean="0"/>
              <a:t>, </a:t>
            </a:r>
            <a:r>
              <a:rPr lang="en-GB" sz="2400" i="1" dirty="0" smtClean="0"/>
              <a:t>short</a:t>
            </a:r>
            <a:r>
              <a:rPr lang="en-GB" sz="2400" dirty="0" smtClean="0"/>
              <a:t> and </a:t>
            </a:r>
            <a:r>
              <a:rPr lang="en-GB" sz="2400" i="1" dirty="0" smtClean="0"/>
              <a:t>average </a:t>
            </a:r>
            <a:r>
              <a:rPr lang="en-GB" sz="2400" dirty="0" smtClean="0"/>
              <a:t>men.</a:t>
            </a:r>
          </a:p>
          <a:p>
            <a:pPr>
              <a:defRPr/>
            </a:pPr>
            <a:r>
              <a:rPr lang="en-GB" sz="2400" dirty="0" smtClean="0"/>
              <a:t>The universe of discourse for three defined fuzzy sets consist of all possible values of the men’s heights. </a:t>
            </a:r>
          </a:p>
          <a:p>
            <a:pPr>
              <a:defRPr/>
            </a:pPr>
            <a:r>
              <a:rPr lang="en-GB" sz="2400" dirty="0" smtClean="0"/>
              <a:t>For example, a man who is 184 cm tall is a member of the </a:t>
            </a:r>
            <a:r>
              <a:rPr lang="en-GB" sz="2400" i="1" dirty="0" smtClean="0"/>
              <a:t>average</a:t>
            </a:r>
            <a:r>
              <a:rPr lang="en-GB" sz="2400" dirty="0" smtClean="0"/>
              <a:t> men set with a degree of membership of 0.1, and at the same time, he is also a member of the </a:t>
            </a:r>
            <a:r>
              <a:rPr lang="en-GB" sz="2400" i="1" dirty="0" smtClean="0"/>
              <a:t>tall</a:t>
            </a:r>
            <a:r>
              <a:rPr lang="en-GB" sz="2400" dirty="0" smtClean="0"/>
              <a:t> men set with a degree of 0.4.</a:t>
            </a:r>
          </a:p>
          <a:p>
            <a:endParaRPr lang="tr-TR" dirty="0"/>
          </a:p>
        </p:txBody>
      </p:sp>
      <p:graphicFrame>
        <p:nvGraphicFramePr>
          <p:cNvPr id="59394" name="Object 4"/>
          <p:cNvGraphicFramePr>
            <a:graphicFrameLocks noChangeAspect="1"/>
          </p:cNvGraphicFramePr>
          <p:nvPr/>
        </p:nvGraphicFramePr>
        <p:xfrm>
          <a:off x="4572000" y="1772816"/>
          <a:ext cx="4387850" cy="4076700"/>
        </p:xfrm>
        <a:graphic>
          <a:graphicData uri="http://schemas.openxmlformats.org/presentationml/2006/ole">
            <mc:AlternateContent xmlns:mc="http://schemas.openxmlformats.org/markup-compatibility/2006">
              <mc:Choice xmlns:v="urn:schemas-microsoft-com:vml" Requires="v">
                <p:oleObj spid="_x0000_s59403" name="Picture" r:id="rId3" imgW="5035680" imgH="4678200" progId="Word.Picture.8">
                  <p:embed/>
                </p:oleObj>
              </mc:Choice>
              <mc:Fallback>
                <p:oleObj name="Picture" r:id="rId3" imgW="5035680" imgH="4678200"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772816"/>
                        <a:ext cx="4387850" cy="4076700"/>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en-US" sz="3600" dirty="0" smtClean="0"/>
              <a:t>Fuzzy Linguistic Variables</a:t>
            </a:r>
            <a:endParaRPr lang="tr-TR" sz="3600" dirty="0"/>
          </a:p>
        </p:txBody>
      </p:sp>
      <p:sp>
        <p:nvSpPr>
          <p:cNvPr id="3" name="2 İçerik Yer Tutucusu"/>
          <p:cNvSpPr>
            <a:spLocks noGrp="1"/>
          </p:cNvSpPr>
          <p:nvPr>
            <p:ph idx="1"/>
          </p:nvPr>
        </p:nvSpPr>
        <p:spPr/>
        <p:txBody>
          <a:bodyPr/>
          <a:lstStyle/>
          <a:p>
            <a:r>
              <a:rPr lang="en-US" sz="2400" dirty="0" smtClean="0"/>
              <a:t>Fuzzy Linguistic Variables are used to represent qualities spanning a particular spectrum</a:t>
            </a:r>
          </a:p>
          <a:p>
            <a:r>
              <a:rPr lang="en-US" sz="2400" dirty="0" smtClean="0"/>
              <a:t>Temp: </a:t>
            </a:r>
            <a:r>
              <a:rPr lang="en-US" sz="2400" b="1" dirty="0" smtClean="0"/>
              <a:t>{</a:t>
            </a:r>
            <a:r>
              <a:rPr lang="en-US" sz="2400" b="1" dirty="0" smtClean="0">
                <a:solidFill>
                  <a:srgbClr val="0000CC"/>
                </a:solidFill>
              </a:rPr>
              <a:t>Freezing</a:t>
            </a:r>
            <a:r>
              <a:rPr lang="en-US" sz="2400" b="1" dirty="0" smtClean="0"/>
              <a:t>, </a:t>
            </a:r>
            <a:r>
              <a:rPr lang="en-US" sz="2400" b="1" dirty="0" smtClean="0">
                <a:solidFill>
                  <a:srgbClr val="00FFFF"/>
                </a:solidFill>
              </a:rPr>
              <a:t>Cool</a:t>
            </a:r>
            <a:r>
              <a:rPr lang="en-US" sz="2400" b="1" dirty="0" smtClean="0"/>
              <a:t>, </a:t>
            </a:r>
            <a:r>
              <a:rPr lang="en-US" sz="2400" b="1" dirty="0" smtClean="0">
                <a:solidFill>
                  <a:srgbClr val="EFD301"/>
                </a:solidFill>
              </a:rPr>
              <a:t>Warm</a:t>
            </a:r>
            <a:r>
              <a:rPr lang="en-US" sz="2400" b="1" dirty="0" smtClean="0"/>
              <a:t>, </a:t>
            </a:r>
            <a:r>
              <a:rPr lang="en-US" sz="2400" b="1" dirty="0" smtClean="0">
                <a:solidFill>
                  <a:srgbClr val="FF0000"/>
                </a:solidFill>
              </a:rPr>
              <a:t>Hot</a:t>
            </a:r>
            <a:r>
              <a:rPr lang="en-US" sz="2400" b="1" dirty="0" smtClean="0"/>
              <a:t>}</a:t>
            </a:r>
          </a:p>
          <a:p>
            <a:r>
              <a:rPr lang="en-US" sz="2400" dirty="0" smtClean="0"/>
              <a:t>Membership Function</a:t>
            </a:r>
          </a:p>
          <a:p>
            <a:r>
              <a:rPr lang="en-US" sz="2400" dirty="0" smtClean="0"/>
              <a:t>Question: What is the temperature?</a:t>
            </a:r>
          </a:p>
          <a:p>
            <a:r>
              <a:rPr lang="en-US" sz="2400" dirty="0" smtClean="0"/>
              <a:t>Answer: It is warm.</a:t>
            </a:r>
          </a:p>
          <a:p>
            <a:r>
              <a:rPr lang="en-US" sz="2400" dirty="0" smtClean="0"/>
              <a:t>Question: How warm is it?</a:t>
            </a:r>
          </a:p>
          <a:p>
            <a:endParaRPr lang="tr-T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2074</TotalTime>
  <Words>1846</Words>
  <Application>Microsoft Office PowerPoint</Application>
  <PresentationFormat>On-screen Show (4:3)</PresentationFormat>
  <Paragraphs>167</Paragraphs>
  <Slides>34</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4</vt:i4>
      </vt:variant>
      <vt:variant>
        <vt:lpstr>Slide Titles</vt:lpstr>
      </vt:variant>
      <vt:variant>
        <vt:i4>34</vt:i4>
      </vt:variant>
    </vt:vector>
  </HeadingPairs>
  <TitlesOfParts>
    <vt:vector size="46" baseType="lpstr">
      <vt:lpstr>Arial</vt:lpstr>
      <vt:lpstr>Calibri</vt:lpstr>
      <vt:lpstr>Constantia</vt:lpstr>
      <vt:lpstr>Symbol</vt:lpstr>
      <vt:lpstr>Times New Roman</vt:lpstr>
      <vt:lpstr>Wingdings</vt:lpstr>
      <vt:lpstr>Wingdings 2</vt:lpstr>
      <vt:lpstr>Akış</vt:lpstr>
      <vt:lpstr>Visio</vt:lpstr>
      <vt:lpstr>Microsoft Drawing</vt:lpstr>
      <vt:lpstr>Picture</vt:lpstr>
      <vt:lpstr>Microsoft Equation 3.0</vt:lpstr>
      <vt:lpstr>FUZZY LOGIC  </vt:lpstr>
      <vt:lpstr>PowerPoint Presentation</vt:lpstr>
      <vt:lpstr>OVERVIEW</vt:lpstr>
      <vt:lpstr>Introduction</vt:lpstr>
      <vt:lpstr>A bit of History</vt:lpstr>
      <vt:lpstr>More Definition</vt:lpstr>
      <vt:lpstr>Crisp vs. Fuzzy Sets</vt:lpstr>
      <vt:lpstr>Fuzzy Set Representation</vt:lpstr>
      <vt:lpstr>Fuzzy Linguistic Variables</vt:lpstr>
      <vt:lpstr>Membership Functions</vt:lpstr>
      <vt:lpstr>Membership Functions</vt:lpstr>
      <vt:lpstr>Membership Functions</vt:lpstr>
      <vt:lpstr>Triangular function: defined by a lower limit a, an upper limit b, and a value m, where a &lt; m &lt; b.</vt:lpstr>
      <vt:lpstr>Trapezoidal function: defined by a lower limit a, an upper limit d, a lower support limit b, and an upper support limit c, where a &lt; b &lt; c &lt; d.</vt:lpstr>
      <vt:lpstr>There are two special cases of a trapezoidal function, which are called R-functions and L-functions:</vt:lpstr>
      <vt:lpstr>Gaussian function: defined by a central value m and a standard deviation k &gt; 0. The smaller k is, the narrower the “bell” is.</vt:lpstr>
      <vt:lpstr>Fuzzy Logic Operators</vt:lpstr>
      <vt:lpstr>Fuzzy Logic Operators(Cont..)</vt:lpstr>
      <vt:lpstr>Fuzzy Logic System</vt:lpstr>
      <vt:lpstr>PowerPoint Presentation</vt:lpstr>
      <vt:lpstr>Fuzzy IF-THEN rules</vt:lpstr>
      <vt:lpstr>Classification of fuzzy inference methods</vt:lpstr>
      <vt:lpstr>Mamdani’s Method</vt:lpstr>
      <vt:lpstr>Step 2. Obtain each rule's conclusion</vt:lpstr>
      <vt:lpstr>Step 3. Aggregate conclusions</vt:lpstr>
      <vt:lpstr>Step 4. Defuzzification</vt:lpstr>
      <vt:lpstr>Mamdani’s Method</vt:lpstr>
      <vt:lpstr>Mamdani’s Method</vt:lpstr>
      <vt:lpstr>Sugeno’s Method</vt:lpstr>
      <vt:lpstr>PowerPoint Presentation</vt:lpstr>
      <vt:lpstr>The figure above shows the fuzzy tipping model developed in previous sections of this manual adapted for use as a zero-order Sugeno system. Fortunately it is frequently the case that singleton output functions are completely sufficient for a given problem's needs. As an example, the system tippersg.fis is the Sugeno-type representation of the now-familiar tipping model. If you load the system and plot its output surface, you will see it is almost the same as the Mamdani system we've been looking at. a = readfis('tippersg');  </vt:lpstr>
      <vt:lpstr>Applications</vt:lpstr>
      <vt:lpstr>Advantages of Fuzzy Logic</vt:lpstr>
      <vt:lpstr>Disadvantages of Fuzzy Logic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FUZZY LOGİC  Ayşe al</dc:title>
  <dc:creator>acer</dc:creator>
  <cp:lastModifiedBy>Admin</cp:lastModifiedBy>
  <cp:revision>195</cp:revision>
  <dcterms:created xsi:type="dcterms:W3CDTF">2012-11-16T08:43:43Z</dcterms:created>
  <dcterms:modified xsi:type="dcterms:W3CDTF">2023-12-08T11:23:57Z</dcterms:modified>
</cp:coreProperties>
</file>