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56" r:id="rId2"/>
    <p:sldId id="305" r:id="rId3"/>
    <p:sldId id="306" r:id="rId4"/>
    <p:sldId id="481" r:id="rId5"/>
    <p:sldId id="355" r:id="rId6"/>
    <p:sldId id="356" r:id="rId7"/>
    <p:sldId id="416" r:id="rId8"/>
    <p:sldId id="417" r:id="rId9"/>
    <p:sldId id="418" r:id="rId10"/>
    <p:sldId id="419" r:id="rId11"/>
    <p:sldId id="420" r:id="rId12"/>
    <p:sldId id="421" r:id="rId13"/>
    <p:sldId id="422" r:id="rId14"/>
    <p:sldId id="423" r:id="rId15"/>
    <p:sldId id="424" r:id="rId16"/>
    <p:sldId id="425" r:id="rId17"/>
    <p:sldId id="426" r:id="rId18"/>
    <p:sldId id="427" r:id="rId19"/>
    <p:sldId id="432" r:id="rId20"/>
    <p:sldId id="385" r:id="rId21"/>
    <p:sldId id="386"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82" r:id="rId40"/>
    <p:sldId id="469" r:id="rId41"/>
    <p:sldId id="470" r:id="rId42"/>
    <p:sldId id="476" r:id="rId43"/>
    <p:sldId id="477" r:id="rId44"/>
    <p:sldId id="436" r:id="rId45"/>
    <p:sldId id="471" r:id="rId46"/>
    <p:sldId id="437" r:id="rId47"/>
    <p:sldId id="464" r:id="rId48"/>
    <p:sldId id="474" r:id="rId49"/>
    <p:sldId id="475" r:id="rId50"/>
    <p:sldId id="438" r:id="rId51"/>
    <p:sldId id="439" r:id="rId52"/>
    <p:sldId id="465" r:id="rId53"/>
    <p:sldId id="441" r:id="rId54"/>
    <p:sldId id="442" r:id="rId55"/>
    <p:sldId id="406" r:id="rId56"/>
    <p:sldId id="415" r:id="rId57"/>
    <p:sldId id="472" r:id="rId58"/>
    <p:sldId id="478" r:id="rId59"/>
    <p:sldId id="365" r:id="rId60"/>
    <p:sldId id="473" r:id="rId61"/>
    <p:sldId id="370" r:id="rId62"/>
    <p:sldId id="371" r:id="rId63"/>
    <p:sldId id="372" r:id="rId64"/>
    <p:sldId id="373" r:id="rId65"/>
    <p:sldId id="376" r:id="rId66"/>
    <p:sldId id="377" r:id="rId67"/>
    <p:sldId id="378" r:id="rId68"/>
    <p:sldId id="379" r:id="rId69"/>
    <p:sldId id="484" r:id="rId70"/>
    <p:sldId id="485" r:id="rId71"/>
    <p:sldId id="486" r:id="rId72"/>
    <p:sldId id="491" r:id="rId73"/>
    <p:sldId id="487" r:id="rId74"/>
    <p:sldId id="492" r:id="rId75"/>
    <p:sldId id="488" r:id="rId76"/>
    <p:sldId id="489" r:id="rId77"/>
    <p:sldId id="490" r:id="rId78"/>
    <p:sldId id="479" r:id="rId79"/>
    <p:sldId id="480" r:id="rId80"/>
    <p:sldId id="351" r:id="rId81"/>
    <p:sldId id="483" r:id="rId8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568AD019-C0BC-434B-A676-A89FFA99F0EE}">
          <p14:sldIdLst>
            <p14:sldId id="256"/>
            <p14:sldId id="305"/>
            <p14:sldId id="306"/>
            <p14:sldId id="481"/>
            <p14:sldId id="355"/>
            <p14:sldId id="356"/>
            <p14:sldId id="416"/>
            <p14:sldId id="417"/>
            <p14:sldId id="418"/>
            <p14:sldId id="419"/>
            <p14:sldId id="420"/>
            <p14:sldId id="421"/>
            <p14:sldId id="422"/>
            <p14:sldId id="423"/>
            <p14:sldId id="424"/>
            <p14:sldId id="425"/>
            <p14:sldId id="426"/>
            <p14:sldId id="427"/>
            <p14:sldId id="432"/>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82"/>
            <p14:sldId id="469"/>
            <p14:sldId id="470"/>
            <p14:sldId id="476"/>
            <p14:sldId id="477"/>
            <p14:sldId id="436"/>
            <p14:sldId id="471"/>
            <p14:sldId id="437"/>
            <p14:sldId id="464"/>
            <p14:sldId id="474"/>
            <p14:sldId id="475"/>
            <p14:sldId id="438"/>
            <p14:sldId id="439"/>
            <p14:sldId id="465"/>
            <p14:sldId id="441"/>
            <p14:sldId id="442"/>
            <p14:sldId id="406"/>
            <p14:sldId id="415"/>
            <p14:sldId id="472"/>
            <p14:sldId id="478"/>
            <p14:sldId id="365"/>
            <p14:sldId id="473"/>
            <p14:sldId id="370"/>
            <p14:sldId id="371"/>
            <p14:sldId id="372"/>
            <p14:sldId id="373"/>
            <p14:sldId id="376"/>
            <p14:sldId id="377"/>
            <p14:sldId id="378"/>
            <p14:sldId id="379"/>
            <p14:sldId id="484"/>
            <p14:sldId id="485"/>
            <p14:sldId id="486"/>
            <p14:sldId id="491"/>
            <p14:sldId id="487"/>
            <p14:sldId id="492"/>
            <p14:sldId id="488"/>
            <p14:sldId id="489"/>
            <p14:sldId id="490"/>
            <p14:sldId id="479"/>
          </p14:sldIdLst>
        </p14:section>
        <p14:section name="Başlıksız Bölüm" id="{715105F6-0F81-4EFA-9605-9DE8CA0F13E7}">
          <p14:sldIdLst>
            <p14:sldId id="480"/>
            <p14:sldId id="351"/>
            <p14:sldId id="4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15" autoAdjust="0"/>
  </p:normalViewPr>
  <p:slideViewPr>
    <p:cSldViewPr>
      <p:cViewPr varScale="1">
        <p:scale>
          <a:sx n="74" d="100"/>
          <a:sy n="74" d="100"/>
        </p:scale>
        <p:origin x="-1044" y="-96"/>
      </p:cViewPr>
      <p:guideLst>
        <p:guide orient="horz" pos="2160"/>
        <p:guide pos="2880"/>
      </p:guideLst>
    </p:cSldViewPr>
  </p:slideViewPr>
  <p:notesTextViewPr>
    <p:cViewPr>
      <p:scale>
        <a:sx n="1" d="1"/>
        <a:sy n="1" d="1"/>
      </p:scale>
      <p:origin x="0" y="0"/>
    </p:cViewPr>
  </p:notesTextViewPr>
  <p:sorterViewPr>
    <p:cViewPr>
      <p:scale>
        <a:sx n="42" d="100"/>
        <a:sy n="42" d="100"/>
      </p:scale>
      <p:origin x="0" y="14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fld id="{DCA3C648-7E54-4D54-A162-6FE416D3DEC1}" type="datetimeFigureOut">
              <a:rPr lang="tr-TR" smtClean="0"/>
              <a:t>31.10.2015</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DB3904ED-CF43-4BB2-8C2E-478CCB72D55F}"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DCA3C648-7E54-4D54-A162-6FE416D3DEC1}" type="datetimeFigureOut">
              <a:rPr lang="tr-TR" smtClean="0"/>
              <a:t>31.10.2015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B3904ED-CF43-4BB2-8C2E-478CCB72D55F}"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DCA3C648-7E54-4D54-A162-6FE416D3DEC1}" type="datetimeFigureOut">
              <a:rPr lang="tr-TR" smtClean="0"/>
              <a:t>31.10.2015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B3904ED-CF43-4BB2-8C2E-478CCB72D55F}"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fld id="{DCA3C648-7E54-4D54-A162-6FE416D3DEC1}" type="datetimeFigureOut">
              <a:rPr lang="tr-TR" smtClean="0"/>
              <a:t>31.10.2015</a:t>
            </a:fld>
            <a:endParaRPr lang="tr-TR"/>
          </a:p>
        </p:txBody>
      </p:sp>
      <p:sp>
        <p:nvSpPr>
          <p:cNvPr id="9" name="Slayt Numarası Yer Tutucusu 8"/>
          <p:cNvSpPr>
            <a:spLocks noGrp="1"/>
          </p:cNvSpPr>
          <p:nvPr>
            <p:ph type="sldNum" sz="quarter" idx="15"/>
          </p:nvPr>
        </p:nvSpPr>
        <p:spPr/>
        <p:txBody>
          <a:bodyPr rtlCol="0"/>
          <a:lstStyle/>
          <a:p>
            <a:fld id="{DB3904ED-CF43-4BB2-8C2E-478CCB72D55F}" type="slidenum">
              <a:rPr lang="tr-TR" smtClean="0"/>
              <a:t>‹#›</a:t>
            </a:fld>
            <a:endParaRPr lang="tr-TR"/>
          </a:p>
        </p:txBody>
      </p:sp>
      <p:sp>
        <p:nvSpPr>
          <p:cNvPr id="10" name="Altbilgi Yer Tutucusu 9"/>
          <p:cNvSpPr>
            <a:spLocks noGrp="1"/>
          </p:cNvSpPr>
          <p:nvPr>
            <p:ph type="ftr" sz="quarter" idx="16"/>
          </p:nvPr>
        </p:nvSpPr>
        <p:spPr/>
        <p:txBody>
          <a:bodyPr rtlCol="0"/>
          <a:lstStyle/>
          <a:p>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fld id="{DCA3C648-7E54-4D54-A162-6FE416D3DEC1}" type="datetimeFigureOut">
              <a:rPr lang="tr-TR" smtClean="0"/>
              <a:t>31.10.2015</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DB3904ED-CF43-4BB2-8C2E-478CCB72D55F}"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fld id="{DCA3C648-7E54-4D54-A162-6FE416D3DEC1}" type="datetimeFigureOut">
              <a:rPr lang="tr-TR" smtClean="0"/>
              <a:t>31.10.2015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B3904ED-CF43-4BB2-8C2E-478CCB72D55F}" type="slidenum">
              <a:rPr lang="tr-TR" smtClean="0"/>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fld id="{DCA3C648-7E54-4D54-A162-6FE416D3DEC1}" type="datetimeFigureOut">
              <a:rPr lang="tr-TR" smtClean="0"/>
              <a:t>31.10.2015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B3904ED-CF43-4BB2-8C2E-478CCB72D55F}" type="slidenum">
              <a:rPr lang="tr-TR" smtClean="0"/>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fld id="{DCA3C648-7E54-4D54-A162-6FE416D3DEC1}" type="datetimeFigureOut">
              <a:rPr lang="tr-TR" smtClean="0"/>
              <a:t>31.10.2015</a:t>
            </a:fld>
            <a:endParaRPr lang="tr-TR"/>
          </a:p>
        </p:txBody>
      </p:sp>
      <p:sp>
        <p:nvSpPr>
          <p:cNvPr id="7" name="Slayt Numarası Yer Tutucusu 6"/>
          <p:cNvSpPr>
            <a:spLocks noGrp="1"/>
          </p:cNvSpPr>
          <p:nvPr>
            <p:ph type="sldNum" sz="quarter" idx="11"/>
          </p:nvPr>
        </p:nvSpPr>
        <p:spPr/>
        <p:txBody>
          <a:bodyPr rtlCol="0"/>
          <a:lstStyle/>
          <a:p>
            <a:fld id="{DB3904ED-CF43-4BB2-8C2E-478CCB72D55F}" type="slidenum">
              <a:rPr lang="tr-TR" smtClean="0"/>
              <a:t>‹#›</a:t>
            </a:fld>
            <a:endParaRPr lang="tr-TR"/>
          </a:p>
        </p:txBody>
      </p:sp>
      <p:sp>
        <p:nvSpPr>
          <p:cNvPr id="8" name="Altbilgi Yer Tutucusu 7"/>
          <p:cNvSpPr>
            <a:spLocks noGrp="1"/>
          </p:cNvSpPr>
          <p:nvPr>
            <p:ph type="ftr" sz="quarter" idx="12"/>
          </p:nvPr>
        </p:nvSpPr>
        <p:spPr/>
        <p:txBody>
          <a:bodyPr rtlCol="0"/>
          <a:lstStyle/>
          <a:p>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CA3C648-7E54-4D54-A162-6FE416D3DEC1}" type="datetimeFigureOut">
              <a:rPr lang="tr-TR" smtClean="0"/>
              <a:t>31.10.2015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B3904ED-CF43-4BB2-8C2E-478CCB72D55F}"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fld id="{DCA3C648-7E54-4D54-A162-6FE416D3DEC1}" type="datetimeFigureOut">
              <a:rPr lang="tr-TR" smtClean="0"/>
              <a:t>31.10.2015</a:t>
            </a:fld>
            <a:endParaRPr lang="tr-TR"/>
          </a:p>
        </p:txBody>
      </p:sp>
      <p:sp>
        <p:nvSpPr>
          <p:cNvPr id="22" name="Slayt Numarası Yer Tutucusu 21"/>
          <p:cNvSpPr>
            <a:spLocks noGrp="1"/>
          </p:cNvSpPr>
          <p:nvPr>
            <p:ph type="sldNum" sz="quarter" idx="15"/>
          </p:nvPr>
        </p:nvSpPr>
        <p:spPr/>
        <p:txBody>
          <a:bodyPr rtlCol="0"/>
          <a:lstStyle/>
          <a:p>
            <a:fld id="{DB3904ED-CF43-4BB2-8C2E-478CCB72D55F}" type="slidenum">
              <a:rPr lang="tr-TR" smtClean="0"/>
              <a:t>‹#›</a:t>
            </a:fld>
            <a:endParaRPr lang="tr-TR"/>
          </a:p>
        </p:txBody>
      </p:sp>
      <p:sp>
        <p:nvSpPr>
          <p:cNvPr id="23" name="Altbilgi Yer Tutucusu 22"/>
          <p:cNvSpPr>
            <a:spLocks noGrp="1"/>
          </p:cNvSpPr>
          <p:nvPr>
            <p:ph type="ftr" sz="quarter" idx="16"/>
          </p:nvPr>
        </p:nvSpPr>
        <p:spPr/>
        <p:txBody>
          <a:bodyPr rtlCol="0"/>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fld id="{DCA3C648-7E54-4D54-A162-6FE416D3DEC1}" type="datetimeFigureOut">
              <a:rPr lang="tr-TR" smtClean="0"/>
              <a:t>31.10.2015</a:t>
            </a:fld>
            <a:endParaRPr lang="tr-TR"/>
          </a:p>
        </p:txBody>
      </p:sp>
      <p:sp>
        <p:nvSpPr>
          <p:cNvPr id="18" name="Slayt Numarası Yer Tutucusu 17"/>
          <p:cNvSpPr>
            <a:spLocks noGrp="1"/>
          </p:cNvSpPr>
          <p:nvPr>
            <p:ph type="sldNum" sz="quarter" idx="11"/>
          </p:nvPr>
        </p:nvSpPr>
        <p:spPr/>
        <p:txBody>
          <a:bodyPr rtlCol="0"/>
          <a:lstStyle/>
          <a:p>
            <a:fld id="{DB3904ED-CF43-4BB2-8C2E-478CCB72D55F}" type="slidenum">
              <a:rPr lang="tr-TR" smtClean="0"/>
              <a:t>‹#›</a:t>
            </a:fld>
            <a:endParaRPr lang="tr-TR"/>
          </a:p>
        </p:txBody>
      </p:sp>
      <p:sp>
        <p:nvSpPr>
          <p:cNvPr id="21" name="Altbilgi Yer Tutucusu 20"/>
          <p:cNvSpPr>
            <a:spLocks noGrp="1"/>
          </p:cNvSpPr>
          <p:nvPr>
            <p:ph type="ftr" sz="quarter" idx="12"/>
          </p:nvPr>
        </p:nvSpPr>
        <p:spPr/>
        <p:txBody>
          <a:bodyPr rtlCol="0"/>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DCA3C648-7E54-4D54-A162-6FE416D3DEC1}" type="datetimeFigureOut">
              <a:rPr lang="tr-TR" smtClean="0"/>
              <a:t>31.10.2015</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B3904ED-CF43-4BB2-8C2E-478CCB72D55F}"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12776"/>
            <a:ext cx="619268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1763688" y="404664"/>
            <a:ext cx="4536504"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tr-TR" sz="4000" b="1" dirty="0" smtClean="0"/>
              <a:t>  </a:t>
            </a:r>
            <a:r>
              <a:rPr lang="tr-TR" sz="3600" b="1" dirty="0" smtClean="0"/>
              <a:t>GİRİŞİMCİLİK</a:t>
            </a:r>
            <a:endParaRPr lang="tr-TR" sz="3600" b="1" dirty="0"/>
          </a:p>
        </p:txBody>
      </p:sp>
      <p:sp>
        <p:nvSpPr>
          <p:cNvPr id="2" name="Metin kutusu 1"/>
          <p:cNvSpPr txBox="1"/>
          <p:nvPr/>
        </p:nvSpPr>
        <p:spPr>
          <a:xfrm>
            <a:off x="4225482" y="5157192"/>
            <a:ext cx="3802902" cy="113877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dirty="0" smtClean="0"/>
              <a:t>          </a:t>
            </a:r>
            <a:r>
              <a:rPr lang="tr-TR" dirty="0" err="1" smtClean="0">
                <a:latin typeface="Arial" panose="020B0604020202020204" pitchFamily="34" charset="0"/>
                <a:cs typeface="Arial" panose="020B0604020202020204" pitchFamily="34" charset="0"/>
              </a:rPr>
              <a:t>Prof.Dr.Emin</a:t>
            </a:r>
            <a:r>
              <a:rPr lang="tr-TR" dirty="0" smtClean="0">
                <a:latin typeface="Arial" panose="020B0604020202020204" pitchFamily="34" charset="0"/>
                <a:cs typeface="Arial" panose="020B0604020202020204" pitchFamily="34" charset="0"/>
              </a:rPr>
              <a:t> GÜZEL</a:t>
            </a:r>
          </a:p>
          <a:p>
            <a:r>
              <a:rPr lang="tr-TR" sz="1600" i="1" dirty="0" err="1" smtClean="0">
                <a:latin typeface="Arial" panose="020B0604020202020204" pitchFamily="34" charset="0"/>
                <a:cs typeface="Arial" panose="020B0604020202020204" pitchFamily="34" charset="0"/>
              </a:rPr>
              <a:t>Tübitak</a:t>
            </a:r>
            <a:r>
              <a:rPr lang="tr-TR" sz="1600" i="1" dirty="0" smtClean="0">
                <a:latin typeface="Arial" panose="020B0604020202020204" pitchFamily="34" charset="0"/>
                <a:cs typeface="Arial" panose="020B0604020202020204" pitchFamily="34" charset="0"/>
              </a:rPr>
              <a:t> Sertifika Eğitim Programı</a:t>
            </a:r>
          </a:p>
          <a:p>
            <a:r>
              <a:rPr lang="tr-TR" sz="1600" i="1" dirty="0" smtClean="0">
                <a:latin typeface="Arial" panose="020B0604020202020204" pitchFamily="34" charset="0"/>
                <a:cs typeface="Arial" panose="020B0604020202020204" pitchFamily="34" charset="0"/>
              </a:rPr>
              <a:t>                 2015-Adana</a:t>
            </a:r>
          </a:p>
          <a:p>
            <a:r>
              <a:rPr lang="tr-TR" i="1" dirty="0" smtClean="0"/>
              <a:t>          </a:t>
            </a:r>
            <a:r>
              <a:rPr lang="tr-TR" b="1" i="1" u="sng" dirty="0" smtClean="0"/>
              <a:t>ebbguzel@cu.edu.tr</a:t>
            </a:r>
            <a:endParaRPr lang="tr-TR" b="1" i="1" u="sng" dirty="0"/>
          </a:p>
        </p:txBody>
      </p:sp>
    </p:spTree>
    <p:extLst>
      <p:ext uri="{BB962C8B-B14F-4D97-AF65-F5344CB8AC3E}">
        <p14:creationId xmlns:p14="http://schemas.microsoft.com/office/powerpoint/2010/main" val="3022515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812993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92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4" y="2348880"/>
            <a:ext cx="7467600"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63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14283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76672"/>
            <a:ext cx="461010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810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8175678"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32656"/>
            <a:ext cx="59055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281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2269738"/>
            <a:ext cx="7467600" cy="353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692696"/>
            <a:ext cx="49530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091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71487" y="1836737"/>
            <a:ext cx="7439025"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04664"/>
            <a:ext cx="57721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45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2180660"/>
            <a:ext cx="7467600" cy="3712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620688"/>
            <a:ext cx="71247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404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04664"/>
            <a:ext cx="46148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7416824" cy="511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543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04664"/>
            <a:ext cx="39814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799288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581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27584" y="2132856"/>
            <a:ext cx="7287651" cy="165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696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7467600" cy="3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992346"/>
            <a:ext cx="3475037"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031" y="2175034"/>
            <a:ext cx="1274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395536" y="260648"/>
            <a:ext cx="5472608" cy="1077218"/>
          </a:xfrm>
          <a:prstGeom prst="rect">
            <a:avLst/>
          </a:prstGeom>
        </p:spPr>
        <p:txBody>
          <a:bodyPr wrap="square">
            <a:spAutoFit/>
          </a:bodyPr>
          <a:lstStyle/>
          <a:p>
            <a:pPr lvl="0"/>
            <a:r>
              <a:rPr lang="tr-TR" sz="3200" b="1" dirty="0" smtClean="0">
                <a:effectLst>
                  <a:outerShdw blurRad="38100" dist="38100" dir="2700000" algn="tl">
                    <a:srgbClr val="000000">
                      <a:alpha val="43137"/>
                    </a:srgbClr>
                  </a:outerShdw>
                </a:effectLst>
              </a:rPr>
              <a:t>BU PROGRAM NİÇİN DÜZENLENDİ ????</a:t>
            </a:r>
            <a:endParaRPr lang="tr-T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3777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KENDİNİ TANI !!!!!!</a:t>
            </a:r>
            <a:br>
              <a:rPr lang="tr-TR" dirty="0" smtClean="0"/>
            </a:br>
            <a:endParaRPr lang="tr-TR" dirty="0"/>
          </a:p>
        </p:txBody>
      </p:sp>
      <p:sp>
        <p:nvSpPr>
          <p:cNvPr id="3" name="İçerik Yer Tutucusu 2"/>
          <p:cNvSpPr>
            <a:spLocks noGrp="1"/>
          </p:cNvSpPr>
          <p:nvPr>
            <p:ph sz="quarter" idx="1"/>
          </p:nvPr>
        </p:nvSpPr>
        <p:spPr/>
        <p:txBody>
          <a:bodyPr/>
          <a:lstStyle/>
          <a:p>
            <a:endParaRPr lang="tr-T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24" y="1604963"/>
            <a:ext cx="7519852" cy="471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446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66" y="2060848"/>
            <a:ext cx="7986652" cy="345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332656"/>
            <a:ext cx="7571127"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333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19250"/>
            <a:ext cx="7703703" cy="492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96" y="332656"/>
            <a:ext cx="815636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89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9" y="1412776"/>
            <a:ext cx="7389604" cy="462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68" y="332656"/>
            <a:ext cx="7893567"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2993371" y="6040364"/>
            <a:ext cx="2497800" cy="369332"/>
          </a:xfrm>
          <a:prstGeom prst="rect">
            <a:avLst/>
          </a:prstGeom>
        </p:spPr>
        <p:txBody>
          <a:bodyPr wrap="none">
            <a:spAutoFit/>
          </a:bodyPr>
          <a:lstStyle/>
          <a:p>
            <a:r>
              <a:rPr lang="tr-TR" dirty="0"/>
              <a:t>Piyasayı iyi araştırın.</a:t>
            </a:r>
          </a:p>
        </p:txBody>
      </p:sp>
    </p:spTree>
    <p:extLst>
      <p:ext uri="{BB962C8B-B14F-4D97-AF65-F5344CB8AC3E}">
        <p14:creationId xmlns:p14="http://schemas.microsoft.com/office/powerpoint/2010/main" val="2600342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141" y="1676400"/>
            <a:ext cx="7355612" cy="470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41" y="332656"/>
            <a:ext cx="8271331"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134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chemeClr val="accent2">
                    <a:lumMod val="75000"/>
                  </a:schemeClr>
                </a:solidFill>
              </a:rPr>
              <a:t>Takımınızı kurun;</a:t>
            </a:r>
            <a:br>
              <a:rPr lang="tr-TR" b="1" dirty="0">
                <a:solidFill>
                  <a:schemeClr val="accent2">
                    <a:lumMod val="75000"/>
                  </a:schemeClr>
                </a:solidFill>
              </a:rPr>
            </a:br>
            <a:r>
              <a:rPr lang="tr-TR" b="1" dirty="0">
                <a:solidFill>
                  <a:schemeClr val="accent2">
                    <a:lumMod val="75000"/>
                  </a:schemeClr>
                </a:solidFill>
              </a:rPr>
              <a:t>girişimcilik tek kişilik bir</a:t>
            </a:r>
            <a:br>
              <a:rPr lang="tr-TR" b="1" dirty="0">
                <a:solidFill>
                  <a:schemeClr val="accent2">
                    <a:lumMod val="75000"/>
                  </a:schemeClr>
                </a:solidFill>
              </a:rPr>
            </a:br>
            <a:r>
              <a:rPr lang="tr-TR" b="1" dirty="0">
                <a:solidFill>
                  <a:schemeClr val="accent2">
                    <a:lumMod val="75000"/>
                  </a:schemeClr>
                </a:solidFill>
              </a:rPr>
              <a:t>faaliyet değildir</a:t>
            </a:r>
          </a:p>
        </p:txBody>
      </p:sp>
      <p:sp>
        <p:nvSpPr>
          <p:cNvPr id="3" name="İçerik Yer Tutucusu 2"/>
          <p:cNvSpPr>
            <a:spLocks noGrp="1"/>
          </p:cNvSpPr>
          <p:nvPr>
            <p:ph sz="quarter" idx="1"/>
          </p:nvPr>
        </p:nvSpPr>
        <p:spPr/>
        <p:txBody>
          <a:bodyPr/>
          <a:lstStyle/>
          <a:p>
            <a:endParaRPr lang="tr-T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09" y="1538288"/>
            <a:ext cx="7421381" cy="469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781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endParaRPr lang="tr-TR"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17" y="1700808"/>
            <a:ext cx="7385401" cy="453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364088" y="6238478"/>
            <a:ext cx="2577830" cy="646331"/>
          </a:xfrm>
          <a:prstGeom prst="rect">
            <a:avLst/>
          </a:prstGeom>
        </p:spPr>
        <p:txBody>
          <a:bodyPr wrap="square">
            <a:spAutoFit/>
          </a:bodyPr>
          <a:lstStyle/>
          <a:p>
            <a:r>
              <a:rPr lang="tr-TR" b="1" dirty="0">
                <a:effectLst>
                  <a:outerShdw blurRad="38100" dist="38100" dir="2700000" algn="tl">
                    <a:srgbClr val="000000">
                      <a:alpha val="43137"/>
                    </a:srgbClr>
                  </a:outerShdw>
                </a:effectLst>
              </a:rPr>
              <a:t>Gereksiz cesaretten</a:t>
            </a:r>
          </a:p>
          <a:p>
            <a:r>
              <a:rPr lang="tr-TR" b="1" dirty="0">
                <a:effectLst>
                  <a:outerShdw blurRad="38100" dist="38100" dir="2700000" algn="tl">
                    <a:srgbClr val="000000">
                      <a:alpha val="43137"/>
                    </a:srgbClr>
                  </a:outerShdw>
                </a:effectLst>
              </a:rPr>
              <a:t>kaçının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4446"/>
            <a:ext cx="3744267" cy="131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664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NE BAŞARILI OLUR????????</a:t>
            </a:r>
            <a:endParaRPr lang="tr-TR" dirty="0"/>
          </a:p>
        </p:txBody>
      </p:sp>
      <p:sp>
        <p:nvSpPr>
          <p:cNvPr id="3" name="İçerik Yer Tutucusu 2"/>
          <p:cNvSpPr>
            <a:spLocks noGrp="1"/>
          </p:cNvSpPr>
          <p:nvPr>
            <p:ph sz="quarter" idx="1"/>
          </p:nvPr>
        </p:nvSpPr>
        <p:spPr/>
        <p:txBody>
          <a:bodyPr/>
          <a:lstStyle/>
          <a:p>
            <a:endParaRPr lang="tr-T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74885"/>
            <a:ext cx="7633270" cy="487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285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00" y="1824038"/>
            <a:ext cx="7541180" cy="40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85" y="404664"/>
            <a:ext cx="813875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359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74" y="1966913"/>
            <a:ext cx="7386243" cy="419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404664"/>
            <a:ext cx="8289921"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031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7931224" cy="406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549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77" y="2564904"/>
            <a:ext cx="7519716" cy="371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33" y="404664"/>
            <a:ext cx="777686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4076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405" y="1124744"/>
            <a:ext cx="823388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149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YATIRIMCIYA GİDERKEN</a:t>
            </a:r>
            <a:br>
              <a:rPr lang="tr-TR" dirty="0" smtClean="0"/>
            </a:br>
            <a:endParaRPr lang="tr-TR" dirty="0"/>
          </a:p>
        </p:txBody>
      </p:sp>
      <p:sp>
        <p:nvSpPr>
          <p:cNvPr id="3" name="İçerik Yer Tutucusu 2"/>
          <p:cNvSpPr>
            <a:spLocks noGrp="1"/>
          </p:cNvSpPr>
          <p:nvPr>
            <p:ph sz="quarter" idx="1"/>
          </p:nvPr>
        </p:nvSpPr>
        <p:spPr/>
        <p:txBody>
          <a:bodyPr/>
          <a:lstStyle/>
          <a:p>
            <a:endParaRPr lang="tr-T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02" y="1700808"/>
            <a:ext cx="7401775"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6" y="425109"/>
            <a:ext cx="734481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6944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chemeClr val="accent2">
                    <a:lumMod val="75000"/>
                  </a:schemeClr>
                </a:solidFill>
              </a:rPr>
              <a:t>HİÇ BİR YATIRIMCI SUNUM YAPTIRMAZ GİRİŞİMCİNİN İLK YAPMASI GEREKEN İSPATTIR!!!!!!!!</a:t>
            </a:r>
            <a:endParaRPr lang="tr-TR" b="1" dirty="0">
              <a:solidFill>
                <a:schemeClr val="accent2">
                  <a:lumMod val="75000"/>
                </a:schemeClr>
              </a:solidFill>
            </a:endParaRPr>
          </a:p>
        </p:txBody>
      </p:sp>
      <p:sp>
        <p:nvSpPr>
          <p:cNvPr id="3" name="İçerik Yer Tutucusu 2"/>
          <p:cNvSpPr>
            <a:spLocks noGrp="1"/>
          </p:cNvSpPr>
          <p:nvPr>
            <p:ph sz="quarter" idx="1"/>
          </p:nvPr>
        </p:nvSpPr>
        <p:spPr/>
        <p:txBody>
          <a:bodyPr/>
          <a:lstStyle/>
          <a:p>
            <a:endParaRPr lang="tr-T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20" y="1484784"/>
            <a:ext cx="7444468" cy="444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596" y="6093296"/>
            <a:ext cx="50006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668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YATIRIMCI SADECE SİZİN FİKRİNİZE DEĞİL SİZE DE BAKAR!!!!!!!!</a:t>
            </a:r>
            <a:br>
              <a:rPr lang="tr-TR" dirty="0" smtClean="0"/>
            </a:br>
            <a:endParaRPr lang="tr-TR" dirty="0"/>
          </a:p>
        </p:txBody>
      </p:sp>
      <p:sp>
        <p:nvSpPr>
          <p:cNvPr id="3" name="İçerik Yer Tutucusu 2"/>
          <p:cNvSpPr>
            <a:spLocks noGrp="1"/>
          </p:cNvSpPr>
          <p:nvPr>
            <p:ph sz="quarter" idx="1"/>
          </p:nvPr>
        </p:nvSpPr>
        <p:spPr/>
        <p:txBody>
          <a:bodyPr/>
          <a:lstStyle/>
          <a:p>
            <a:endParaRPr lang="tr-T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734481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1124744"/>
            <a:ext cx="8180109"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831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11" y="404664"/>
            <a:ext cx="799902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91680" y="5085184"/>
            <a:ext cx="5640823"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7908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0" y="476672"/>
            <a:ext cx="8051800" cy="532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1455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endParaRPr lang="tr-T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7466132"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12" y="476672"/>
            <a:ext cx="792235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8006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08" y="260648"/>
            <a:ext cx="7435432" cy="464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52" y="5229200"/>
            <a:ext cx="764235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4630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060848"/>
            <a:ext cx="7404823"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99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C\AppData\Roaming\PixelMetrics\CaptureWiz\Temp\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8189272" cy="224717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PC\AppData\Roaming\PixelMetrics\CaptureWiz\Temp\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674" y="3892983"/>
            <a:ext cx="3286125"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3779912" y="836712"/>
            <a:ext cx="4248472" cy="584775"/>
          </a:xfrm>
          <a:prstGeom prst="rect">
            <a:avLst/>
          </a:prstGeom>
          <a:noFill/>
        </p:spPr>
        <p:txBody>
          <a:bodyPr wrap="square" rtlCol="0">
            <a:spAutoFit/>
          </a:bodyPr>
          <a:lstStyle/>
          <a:p>
            <a:r>
              <a:rPr lang="tr-TR" sz="3200" b="1" dirty="0" smtClean="0">
                <a:effectLst>
                  <a:outerShdw blurRad="38100" dist="38100" dir="2700000" algn="tl">
                    <a:srgbClr val="000000">
                      <a:alpha val="43137"/>
                    </a:srgbClr>
                  </a:outerShdw>
                </a:effectLst>
              </a:rPr>
              <a:t>KOBİ NEDİR ????</a:t>
            </a:r>
            <a:endParaRPr lang="tr-TR" sz="3200" b="1" dirty="0">
              <a:effectLst>
                <a:outerShdw blurRad="38100" dist="38100" dir="2700000" algn="tl">
                  <a:srgbClr val="000000">
                    <a:alpha val="43137"/>
                  </a:srgbClr>
                </a:outerShdw>
              </a:effectLst>
            </a:endParaRPr>
          </a:p>
        </p:txBody>
      </p:sp>
      <p:pic>
        <p:nvPicPr>
          <p:cNvPr id="13318" name="Picture 6" descr="C:\Users\PC\AppData\Roaming\PixelMetrics\CaptureWiz\Temp\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316883"/>
            <a:ext cx="7428449" cy="1152128"/>
          </a:xfrm>
          <a:prstGeom prst="rect">
            <a:avLst/>
          </a:prstGeom>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1590827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476672"/>
            <a:ext cx="7968885"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0496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50658"/>
            <a:ext cx="8136904" cy="61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501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41" y="332656"/>
            <a:ext cx="7595559" cy="569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6165304"/>
            <a:ext cx="462915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980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7499548" cy="562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145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7331027"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23528" y="2204864"/>
            <a:ext cx="7404223"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996952"/>
            <a:ext cx="7200801"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869160"/>
            <a:ext cx="54673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550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41" y="332656"/>
            <a:ext cx="8160907"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7478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4" y="2492896"/>
            <a:ext cx="762697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338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2828925"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84784"/>
            <a:ext cx="7238354" cy="354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294272" y="4653136"/>
            <a:ext cx="7878128" cy="1200329"/>
          </a:xfrm>
          <a:prstGeom prst="rect">
            <a:avLst/>
          </a:prstGeom>
        </p:spPr>
        <p:txBody>
          <a:bodyPr wrap="square">
            <a:spAutoFit/>
          </a:bodyPr>
          <a:lstStyle/>
          <a:p>
            <a:r>
              <a:rPr lang="tr-TR" b="1" dirty="0"/>
              <a:t>Oslo </a:t>
            </a:r>
            <a:r>
              <a:rPr lang="tr-TR" b="1" dirty="0" err="1" smtClean="0"/>
              <a:t>Kılavuzu;yenilik</a:t>
            </a:r>
            <a:r>
              <a:rPr lang="tr-TR" b="1" dirty="0" smtClean="0"/>
              <a:t> </a:t>
            </a:r>
            <a:r>
              <a:rPr lang="tr-TR" dirty="0"/>
              <a:t>(</a:t>
            </a:r>
            <a:r>
              <a:rPr lang="tr-TR" dirty="0" err="1"/>
              <a:t>inovasyon</a:t>
            </a:r>
            <a:r>
              <a:rPr lang="tr-TR" dirty="0"/>
              <a:t>), yenilik faaliyetleri, yenilikçi firma gibi temel yenilik kavramlarını sistematik bir biçimde tanımlayan, </a:t>
            </a:r>
            <a:r>
              <a:rPr lang="tr-TR" dirty="0" smtClean="0"/>
              <a:t>ve </a:t>
            </a:r>
            <a:r>
              <a:rPr lang="tr-TR" dirty="0"/>
              <a:t>teknolojik yenilik verilerinin toplanması ve yorumlanmasına yönelik ilkeleri içeren </a:t>
            </a:r>
            <a:r>
              <a:rPr lang="tr-TR" dirty="0" smtClean="0"/>
              <a:t>2006 yılında,  </a:t>
            </a:r>
            <a:endParaRPr lang="tr-TR" dirty="0"/>
          </a:p>
        </p:txBody>
      </p:sp>
      <p:sp>
        <p:nvSpPr>
          <p:cNvPr id="5" name="Dikdörtgen 4"/>
          <p:cNvSpPr/>
          <p:nvPr/>
        </p:nvSpPr>
        <p:spPr>
          <a:xfrm>
            <a:off x="294272" y="5853465"/>
            <a:ext cx="7878128" cy="646331"/>
          </a:xfrm>
          <a:prstGeom prst="rect">
            <a:avLst/>
          </a:prstGeom>
        </p:spPr>
        <p:txBody>
          <a:bodyPr wrap="square">
            <a:spAutoFit/>
          </a:bodyPr>
          <a:lstStyle/>
          <a:p>
            <a:r>
              <a:rPr lang="tr-TR" dirty="0"/>
              <a:t>Nisan 2005 yılında Ar-Ge kavramların </a:t>
            </a:r>
            <a:r>
              <a:rPr lang="tr-TR" dirty="0" smtClean="0"/>
              <a:t>tanımlayan </a:t>
            </a:r>
            <a:r>
              <a:rPr lang="tr-TR" b="1" dirty="0" err="1"/>
              <a:t>Frascati</a:t>
            </a:r>
            <a:r>
              <a:rPr lang="tr-TR" b="1" dirty="0"/>
              <a:t> Kılavuzu</a:t>
            </a:r>
            <a:r>
              <a:rPr lang="tr-TR" dirty="0"/>
              <a:t> </a:t>
            </a:r>
            <a:r>
              <a:rPr lang="tr-TR" dirty="0" err="1"/>
              <a:t>Türkçe’ye</a:t>
            </a:r>
            <a:r>
              <a:rPr lang="tr-TR" dirty="0"/>
              <a:t> çevrilmiş</a:t>
            </a:r>
          </a:p>
        </p:txBody>
      </p:sp>
    </p:spTree>
    <p:extLst>
      <p:ext uri="{BB962C8B-B14F-4D97-AF65-F5344CB8AC3E}">
        <p14:creationId xmlns:p14="http://schemas.microsoft.com/office/powerpoint/2010/main" val="126172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1417509"/>
            <a:ext cx="7467600" cy="4873752"/>
          </a:xfrm>
        </p:spPr>
        <p:txBody>
          <a:bodyPr/>
          <a:lstStyle/>
          <a:p>
            <a:pPr marL="342900" lvl="0" indent="-342900">
              <a:spcBef>
                <a:spcPct val="20000"/>
              </a:spcBef>
              <a:buClrTx/>
              <a:buSzTx/>
              <a:buFont typeface="Arial" panose="020B0604020202020204" pitchFamily="34" charset="0"/>
              <a:buChar char="•"/>
            </a:pPr>
            <a:r>
              <a:rPr lang="tr-TR" dirty="0" smtClean="0">
                <a:solidFill>
                  <a:prstClr val="black"/>
                </a:solidFill>
                <a:latin typeface="Calibri"/>
              </a:rPr>
              <a:t>Olmayan </a:t>
            </a:r>
            <a:r>
              <a:rPr lang="tr-TR" dirty="0">
                <a:solidFill>
                  <a:prstClr val="black"/>
                </a:solidFill>
                <a:latin typeface="Calibri"/>
              </a:rPr>
              <a:t>bir şeyi hayal edebilme, bir şeyi başkalarından farklı yollardan yapma,</a:t>
            </a:r>
          </a:p>
          <a:p>
            <a:pPr marL="0" indent="0">
              <a:buNone/>
            </a:pPr>
            <a:endParaRPr lang="tr-TR" dirty="0"/>
          </a:p>
        </p:txBody>
      </p:sp>
      <p:sp>
        <p:nvSpPr>
          <p:cNvPr id="7" name="Dikdörtgen 6"/>
          <p:cNvSpPr/>
          <p:nvPr/>
        </p:nvSpPr>
        <p:spPr>
          <a:xfrm>
            <a:off x="6732240" y="908720"/>
            <a:ext cx="1599540" cy="523220"/>
          </a:xfrm>
          <a:prstGeom prst="rect">
            <a:avLst/>
          </a:prstGeom>
        </p:spPr>
        <p:txBody>
          <a:bodyPr wrap="none">
            <a:spAutoFit/>
          </a:bodyPr>
          <a:lstStyle/>
          <a:p>
            <a:r>
              <a:rPr lang="tr-TR" sz="2800" b="1" cap="small" dirty="0">
                <a:solidFill>
                  <a:prstClr val="black"/>
                </a:solidFill>
                <a:latin typeface="Calibri"/>
                <a:ea typeface="+mj-ea"/>
                <a:cs typeface="+mj-cs"/>
              </a:rPr>
              <a:t>Yaratıcılık</a:t>
            </a:r>
            <a:endParaRPr lang="tr-TR" dirty="0"/>
          </a:p>
        </p:txBody>
      </p:sp>
      <p:pic>
        <p:nvPicPr>
          <p:cNvPr id="6146" name="Picture 2" descr="C:\Users\PC\AppData\Roaming\PixelMetrics\CaptureWiz\Tem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4293121" cy="332345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4005064"/>
            <a:ext cx="3087773"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098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73173" y="1124744"/>
            <a:ext cx="8208912" cy="2062103"/>
          </a:xfrm>
          <a:prstGeom prst="rect">
            <a:avLst/>
          </a:prstGeom>
        </p:spPr>
        <p:txBody>
          <a:bodyPr wrap="square">
            <a:spAutoFit/>
          </a:bodyPr>
          <a:lstStyle/>
          <a:p>
            <a:pPr lvl="0" algn="just">
              <a:spcBef>
                <a:spcPct val="20000"/>
              </a:spcBef>
            </a:pPr>
            <a:r>
              <a:rPr lang="tr-TR" sz="2400" dirty="0" smtClean="0">
                <a:solidFill>
                  <a:prstClr val="black"/>
                </a:solidFill>
                <a:latin typeface="Calibri"/>
              </a:rPr>
              <a:t>Yaratıcılık </a:t>
            </a:r>
            <a:r>
              <a:rPr lang="tr-TR" sz="2400" dirty="0">
                <a:solidFill>
                  <a:prstClr val="black"/>
                </a:solidFill>
                <a:latin typeface="Calibri"/>
              </a:rPr>
              <a:t>sürecinin bir sonucu olarak yeni bir kavram yada fikrin ortaya çıkışıdır. Keşiften farklıdır. Keşifte önceden var olan her hangi bir şeyi bulma söz konusu iken, icatta insan becerisini ve kabiliyetini genişleten önceden olmayan yeni bir şeyin ortaya çıkarılmasıdır</a:t>
            </a:r>
            <a:r>
              <a:rPr lang="tr-TR" sz="3200" dirty="0">
                <a:solidFill>
                  <a:prstClr val="black"/>
                </a:solidFill>
                <a:latin typeface="Calibri"/>
              </a:rPr>
              <a:t>.</a:t>
            </a:r>
          </a:p>
        </p:txBody>
      </p:sp>
      <p:sp>
        <p:nvSpPr>
          <p:cNvPr id="6" name="Dikdörtgen 5"/>
          <p:cNvSpPr/>
          <p:nvPr/>
        </p:nvSpPr>
        <p:spPr>
          <a:xfrm>
            <a:off x="6372200" y="404664"/>
            <a:ext cx="2309885" cy="584775"/>
          </a:xfrm>
          <a:prstGeom prst="rect">
            <a:avLst/>
          </a:prstGeom>
        </p:spPr>
        <p:txBody>
          <a:bodyPr wrap="square">
            <a:spAutoFit/>
          </a:bodyPr>
          <a:lstStyle/>
          <a:p>
            <a:r>
              <a:rPr lang="tr-TR" sz="3200" b="1" dirty="0" smtClean="0">
                <a:solidFill>
                  <a:prstClr val="black"/>
                </a:solidFill>
                <a:latin typeface="Calibri"/>
              </a:rPr>
              <a:t>BULUŞ(İcat)</a:t>
            </a:r>
            <a:endParaRPr lang="tr-TR" dirty="0"/>
          </a:p>
        </p:txBody>
      </p:sp>
      <p:pic>
        <p:nvPicPr>
          <p:cNvPr id="7172" name="Picture 4" descr="C:\Users\PC\AppData\Roaming\PixelMetrics\CaptureWiz\Tem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708920"/>
            <a:ext cx="5315768"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163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98" y="1628800"/>
            <a:ext cx="8338874" cy="478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7550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4" y="1272202"/>
            <a:ext cx="800700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779254"/>
            <a:ext cx="2922836" cy="179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614186"/>
            <a:ext cx="145732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627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795736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71134"/>
            <a:ext cx="20669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138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PC\AppData\Roaming\PixelMetrics\CaptureWiz\Temp\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060848"/>
            <a:ext cx="3377976" cy="355750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52736"/>
            <a:ext cx="526397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949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C\AppData\Roaming\PixelMetrics\CaptureWiz\Temp\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31" y="1346082"/>
            <a:ext cx="2217738" cy="74944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52700"/>
            <a:ext cx="7181693" cy="130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341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803199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76672"/>
            <a:ext cx="393382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883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41" y="458670"/>
            <a:ext cx="8088899" cy="606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0965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7776864"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90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7964"/>
            <a:ext cx="6048672" cy="433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C:\Users\PC\AppData\Roaming\PixelMetrics\CaptureWiz\Temp\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5660329"/>
            <a:ext cx="5391150" cy="942976"/>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835696" y="692696"/>
            <a:ext cx="6840760" cy="584775"/>
          </a:xfrm>
          <a:prstGeom prst="rect">
            <a:avLst/>
          </a:prstGeom>
          <a:noFill/>
        </p:spPr>
        <p:txBody>
          <a:bodyPr wrap="square" rtlCol="0">
            <a:spAutoFit/>
          </a:bodyPr>
          <a:lstStyle/>
          <a:p>
            <a:r>
              <a:rPr lang="tr-TR" sz="3200" b="1" dirty="0" smtClean="0">
                <a:effectLst>
                  <a:outerShdw blurRad="38100" dist="38100" dir="2700000" algn="tl">
                    <a:srgbClr val="000000">
                      <a:alpha val="43137"/>
                    </a:srgbClr>
                  </a:outerShdw>
                </a:effectLst>
              </a:rPr>
              <a:t>                   GİRİŞİMCİ KİM ????</a:t>
            </a:r>
            <a:endParaRPr lang="tr-T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3084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7846"/>
            <a:ext cx="7524328" cy="564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820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260648"/>
            <a:ext cx="8796469"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06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04" y="404664"/>
            <a:ext cx="8397404"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077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03" y="548680"/>
            <a:ext cx="787287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370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endParaRPr lang="tr-T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81" y="517438"/>
            <a:ext cx="8106551" cy="607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PC\AppData\Roaming\PixelMetrics\CaptureWiz\Temp\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92" y="311454"/>
            <a:ext cx="1694127" cy="159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17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endParaRPr lang="tr-TR"/>
          </a:p>
        </p:txBody>
      </p:sp>
      <p:pic>
        <p:nvPicPr>
          <p:cNvPr id="9220" name="Picture 4" descr="C:\Users\PC\AppData\Roaming\PixelMetrics\CaptureWiz\Temp\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7591645" cy="52144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86345"/>
            <a:ext cx="18415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1866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63433"/>
            <a:ext cx="8208912" cy="61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132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60848"/>
            <a:ext cx="775334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descr="C:\Users\PC\AppData\Roaming\PixelMetrics\CaptureWiz\Temp\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620688"/>
            <a:ext cx="4800600" cy="8953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PC\AppData\Roaming\PixelMetrics\CaptureWiz\Temp\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84" y="1700198"/>
            <a:ext cx="1853893" cy="151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36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C\AppData\Roaming\PixelMetrics\CaptureWiz\Temp\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7056784" cy="472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93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9427"/>
            <a:ext cx="806489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601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9427"/>
            <a:ext cx="8136904" cy="61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437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63433"/>
            <a:ext cx="806489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885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AppData\Roaming\PixelMetrics\CaptureWiz\Temp\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224" y="260648"/>
            <a:ext cx="2296232" cy="16130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48880"/>
            <a:ext cx="74295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552826"/>
            <a:ext cx="2812983" cy="132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598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810161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305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067944" y="116632"/>
            <a:ext cx="4032448" cy="6624736"/>
          </a:xfrm>
          <a:prstGeom prst="rect">
            <a:avLst/>
          </a:prstGeom>
          <a:ln/>
        </p:spPr>
        <p:style>
          <a:lnRef idx="1">
            <a:schemeClr val="accent4"/>
          </a:lnRef>
          <a:fillRef idx="3">
            <a:schemeClr val="accent4"/>
          </a:fillRef>
          <a:effectRef idx="2">
            <a:schemeClr val="accent4"/>
          </a:effectRef>
          <a:fontRef idx="minor">
            <a:schemeClr val="lt1"/>
          </a:fontRef>
        </p:style>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5419"/>
            <a:ext cx="3744416" cy="64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01" y="834999"/>
            <a:ext cx="3621328" cy="583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6782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8352927" cy="374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702993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61057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854600"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17240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C:\Users\PC\AppData\Roaming\PixelMetrics\CaptureWiz\Temp\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776" y="3429000"/>
            <a:ext cx="6384544" cy="266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333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5416965"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8" y="1556792"/>
            <a:ext cx="614378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404" y="116632"/>
            <a:ext cx="291315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614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404664"/>
            <a:ext cx="3266077"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72816"/>
            <a:ext cx="787970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8316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4406"/>
            <a:ext cx="597976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50" y="621107"/>
            <a:ext cx="38766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6087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51520" y="563488"/>
            <a:ext cx="6120680" cy="461665"/>
          </a:xfrm>
          <a:prstGeom prst="rect">
            <a:avLst/>
          </a:prstGeom>
        </p:spPr>
        <p:txBody>
          <a:bodyPr wrap="square">
            <a:spAutoFit/>
          </a:bodyPr>
          <a:lstStyle/>
          <a:p>
            <a:r>
              <a:rPr lang="tr-TR" sz="2400" b="1" dirty="0">
                <a:solidFill>
                  <a:prstClr val="black"/>
                </a:solidFill>
                <a:latin typeface="Arial" pitchFamily="34" charset="0"/>
                <a:ea typeface="+mj-ea"/>
                <a:cs typeface="Arial" pitchFamily="34" charset="0"/>
              </a:rPr>
              <a:t>İŞ PLANI KİMLER İÇİN HAZIRLANIR?</a:t>
            </a:r>
            <a:endParaRPr lang="tr-TR" dirty="0"/>
          </a:p>
        </p:txBody>
      </p:sp>
      <p:sp>
        <p:nvSpPr>
          <p:cNvPr id="8" name="Dikdörtgen 7"/>
          <p:cNvSpPr/>
          <p:nvPr/>
        </p:nvSpPr>
        <p:spPr>
          <a:xfrm>
            <a:off x="539552" y="1628800"/>
            <a:ext cx="4572000" cy="4708981"/>
          </a:xfrm>
          <a:prstGeom prst="rect">
            <a:avLst/>
          </a:prstGeom>
        </p:spPr>
        <p:txBody>
          <a:bodyPr>
            <a:spAutoFit/>
          </a:bodyPr>
          <a:lstStyle/>
          <a:p>
            <a:pPr marL="342900" lvl="0" indent="-342900">
              <a:spcBef>
                <a:spcPct val="20000"/>
              </a:spcBef>
              <a:buFont typeface="Arial" pitchFamily="34" charset="0"/>
              <a:buChar char="•"/>
            </a:pPr>
            <a:r>
              <a:rPr lang="tr-TR" sz="2000" b="1" dirty="0">
                <a:solidFill>
                  <a:prstClr val="black"/>
                </a:solidFill>
                <a:latin typeface="Arial" pitchFamily="34" charset="0"/>
                <a:cs typeface="Arial" pitchFamily="34" charset="0"/>
              </a:rPr>
              <a:t>Finansman Kaynakları </a:t>
            </a:r>
          </a:p>
          <a:p>
            <a:pPr marL="342900" lvl="0" indent="-342900">
              <a:spcBef>
                <a:spcPct val="20000"/>
              </a:spcBef>
            </a:pPr>
            <a:r>
              <a:rPr lang="tr-TR" sz="2000" dirty="0">
                <a:solidFill>
                  <a:prstClr val="black"/>
                </a:solidFill>
                <a:latin typeface="Arial" pitchFamily="34" charset="0"/>
                <a:cs typeface="Arial" pitchFamily="34" charset="0"/>
              </a:rPr>
              <a:t>	(Bankalar, Risk Sermayesi Kurumları, Kredi Garanti Kurumu, Eximbank)</a:t>
            </a:r>
          </a:p>
          <a:p>
            <a:pPr marL="342900" lvl="0" indent="-342900">
              <a:lnSpc>
                <a:spcPct val="150000"/>
              </a:lnSpc>
              <a:spcBef>
                <a:spcPct val="20000"/>
              </a:spcBef>
              <a:buFont typeface="Arial" pitchFamily="34" charset="0"/>
              <a:buChar char="•"/>
            </a:pPr>
            <a:r>
              <a:rPr lang="tr-TR" sz="2000" b="1" dirty="0">
                <a:solidFill>
                  <a:prstClr val="black"/>
                </a:solidFill>
                <a:latin typeface="Arial" pitchFamily="34" charset="0"/>
                <a:cs typeface="Arial" pitchFamily="34" charset="0"/>
              </a:rPr>
              <a:t>Olası Ortaklar </a:t>
            </a:r>
          </a:p>
          <a:p>
            <a:pPr marL="342900" lvl="0" indent="-342900">
              <a:spcBef>
                <a:spcPct val="20000"/>
              </a:spcBef>
            </a:pPr>
            <a:r>
              <a:rPr lang="tr-TR" sz="2000" dirty="0">
                <a:solidFill>
                  <a:prstClr val="black"/>
                </a:solidFill>
                <a:latin typeface="Arial" pitchFamily="34" charset="0"/>
                <a:cs typeface="Arial" pitchFamily="34" charset="0"/>
              </a:rPr>
              <a:t>	(Amcalar, aile, sermayedarlar gibi)</a:t>
            </a:r>
          </a:p>
          <a:p>
            <a:pPr marL="342900" lvl="0" indent="-342900">
              <a:lnSpc>
                <a:spcPct val="150000"/>
              </a:lnSpc>
              <a:spcBef>
                <a:spcPct val="20000"/>
              </a:spcBef>
              <a:buFont typeface="Arial" pitchFamily="34" charset="0"/>
              <a:buChar char="•"/>
            </a:pPr>
            <a:r>
              <a:rPr lang="tr-TR" sz="2000" b="1" dirty="0">
                <a:solidFill>
                  <a:prstClr val="black"/>
                </a:solidFill>
                <a:latin typeface="Arial" pitchFamily="34" charset="0"/>
                <a:cs typeface="Arial" pitchFamily="34" charset="0"/>
              </a:rPr>
              <a:t>Destek Sağlayanlar </a:t>
            </a:r>
          </a:p>
          <a:p>
            <a:pPr marL="612000" lvl="1" indent="-285750">
              <a:lnSpc>
                <a:spcPct val="150000"/>
              </a:lnSpc>
            </a:pPr>
            <a:r>
              <a:rPr lang="tr-TR" sz="2000" dirty="0">
                <a:solidFill>
                  <a:prstClr val="black"/>
                </a:solidFill>
                <a:latin typeface="Arial" pitchFamily="34" charset="0"/>
                <a:cs typeface="Arial" pitchFamily="34" charset="0"/>
              </a:rPr>
              <a:t>(KOSGEB, BEBKA, TÜBİTAK, AB fonları gibi)</a:t>
            </a:r>
          </a:p>
          <a:p>
            <a:pPr marL="342900" lvl="0" indent="-342900">
              <a:lnSpc>
                <a:spcPct val="150000"/>
              </a:lnSpc>
              <a:spcBef>
                <a:spcPct val="20000"/>
              </a:spcBef>
              <a:buFont typeface="Arial" pitchFamily="34" charset="0"/>
              <a:buChar char="•"/>
            </a:pPr>
            <a:r>
              <a:rPr lang="tr-TR" sz="2000" b="1" dirty="0">
                <a:solidFill>
                  <a:prstClr val="black"/>
                </a:solidFill>
                <a:latin typeface="Arial" pitchFamily="34" charset="0"/>
                <a:cs typeface="Arial" pitchFamily="34" charset="0"/>
              </a:rPr>
              <a:t>İşletme Sahibi / Girişimci (kendiniz için!)</a:t>
            </a:r>
          </a:p>
        </p:txBody>
      </p:sp>
    </p:spTree>
    <p:extLst>
      <p:ext uri="{BB962C8B-B14F-4D97-AF65-F5344CB8AC3E}">
        <p14:creationId xmlns:p14="http://schemas.microsoft.com/office/powerpoint/2010/main" val="3056136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spTree>
    <p:extLst>
      <p:ext uri="{BB962C8B-B14F-4D97-AF65-F5344CB8AC3E}">
        <p14:creationId xmlns:p14="http://schemas.microsoft.com/office/powerpoint/2010/main" val="2250479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PC\AppData\Roaming\PixelMetrics\CaptureWiz\Temp\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330" y="708048"/>
            <a:ext cx="5053745" cy="218995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PC\AppData\Roaming\PixelMetrics\CaptureWiz\Temp\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08" y="3212976"/>
            <a:ext cx="7607620"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51520" y="293648"/>
            <a:ext cx="3755006" cy="954107"/>
          </a:xfrm>
          <a:prstGeom prst="rect">
            <a:avLst/>
          </a:prstGeom>
          <a:noFill/>
        </p:spPr>
        <p:txBody>
          <a:bodyPr wrap="square" rtlCol="0">
            <a:spAutoFit/>
          </a:bodyPr>
          <a:lstStyle/>
          <a:p>
            <a:r>
              <a:rPr lang="tr-TR" sz="2800" b="1" dirty="0" smtClean="0">
                <a:effectLst>
                  <a:outerShdw blurRad="38100" dist="38100" dir="2700000" algn="tl">
                    <a:srgbClr val="000000">
                      <a:alpha val="43137"/>
                    </a:srgbClr>
                  </a:outerShdw>
                </a:effectLst>
              </a:rPr>
              <a:t>BİR BULUŞUN HİKAYESİ</a:t>
            </a:r>
            <a:endParaRPr lang="tr-T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4966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71" y="332656"/>
            <a:ext cx="8448938"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52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681316"/>
            <a:ext cx="7467600" cy="471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456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23907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PC\AppData\Roaming\PixelMetrics\CaptureWiz\Temp\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5495925" cy="12954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47" y="3795738"/>
            <a:ext cx="34004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C:\Users\PC\AppData\Roaming\PixelMetrics\CaptureWiz\Temp\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2924201"/>
            <a:ext cx="3276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PC\AppData\Roaming\PixelMetrics\CaptureWiz\Temp\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994" y="2877850"/>
            <a:ext cx="3613918" cy="7334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469" y="588113"/>
            <a:ext cx="273423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descr="C:\Users\PC\AppData\Roaming\PixelMetrics\CaptureWiz\Temp\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8365" y="2850325"/>
            <a:ext cx="3314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433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179310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1076061" y="1772816"/>
            <a:ext cx="6210354" cy="1754326"/>
          </a:xfrm>
          <a:prstGeom prst="rect">
            <a:avLst/>
          </a:prstGeom>
          <a:noFill/>
        </p:spPr>
        <p:txBody>
          <a:bodyPr wrap="none" rtlCol="0">
            <a:spAutoFit/>
          </a:bodyPr>
          <a:lstStyle/>
          <a:p>
            <a:r>
              <a:rPr lang="tr-TR" dirty="0" smtClean="0"/>
              <a:t>Öncelikle bir grup insanın bir araya gelmesi(4-8 kişi)</a:t>
            </a:r>
          </a:p>
          <a:p>
            <a:r>
              <a:rPr lang="tr-TR" dirty="0" smtClean="0"/>
              <a:t>Yeni fikir bulmak için bir konu seçiniz,</a:t>
            </a:r>
          </a:p>
          <a:p>
            <a:r>
              <a:rPr lang="tr-TR" dirty="0" smtClean="0"/>
              <a:t>Her seans için bir zaman belirleyiniz(15 dakika)</a:t>
            </a:r>
          </a:p>
          <a:p>
            <a:r>
              <a:rPr lang="tr-TR" dirty="0" smtClean="0"/>
              <a:t>Seans sırasında üretilecek fikirleri tutacak birini seçiniz</a:t>
            </a:r>
          </a:p>
          <a:p>
            <a:r>
              <a:rPr lang="tr-TR" dirty="0" smtClean="0"/>
              <a:t>Hiçbir fikre olumsuz tepki vermeyiniz</a:t>
            </a:r>
          </a:p>
          <a:p>
            <a:endParaRPr lang="tr-TR" dirty="0"/>
          </a:p>
        </p:txBody>
      </p:sp>
    </p:spTree>
    <p:extLst>
      <p:ext uri="{BB962C8B-B14F-4D97-AF65-F5344CB8AC3E}">
        <p14:creationId xmlns:p14="http://schemas.microsoft.com/office/powerpoint/2010/main" val="536707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8330685"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0368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1031</TotalTime>
  <Words>213</Words>
  <Application>Microsoft Office PowerPoint</Application>
  <PresentationFormat>Ekran Gösterisi (4:3)</PresentationFormat>
  <Paragraphs>37</Paragraphs>
  <Slides>81</Slides>
  <Notes>0</Notes>
  <HiddenSlides>0</HiddenSlides>
  <MMClips>0</MMClips>
  <ScaleCrop>false</ScaleCrop>
  <HeadingPairs>
    <vt:vector size="4" baseType="variant">
      <vt:variant>
        <vt:lpstr>Tema</vt:lpstr>
      </vt:variant>
      <vt:variant>
        <vt:i4>1</vt:i4>
      </vt:variant>
      <vt:variant>
        <vt:lpstr>Slayt Başlıkları</vt:lpstr>
      </vt:variant>
      <vt:variant>
        <vt:i4>81</vt:i4>
      </vt:variant>
    </vt:vector>
  </HeadingPairs>
  <TitlesOfParts>
    <vt:vector size="82" baseType="lpstr">
      <vt:lpstr>Cumba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KENDİNİ TANI !!!!!! </vt:lpstr>
      <vt:lpstr>PowerPoint Sunusu</vt:lpstr>
      <vt:lpstr>PowerPoint Sunusu</vt:lpstr>
      <vt:lpstr>PowerPoint Sunusu</vt:lpstr>
      <vt:lpstr>PowerPoint Sunusu</vt:lpstr>
      <vt:lpstr>Takımınızı kurun; girişimcilik tek kişilik bir faaliyet değildir</vt:lpstr>
      <vt:lpstr>PowerPoint Sunusu</vt:lpstr>
      <vt:lpstr>NE BAŞARILI OLUR????????</vt:lpstr>
      <vt:lpstr>PowerPoint Sunusu</vt:lpstr>
      <vt:lpstr>PowerPoint Sunusu</vt:lpstr>
      <vt:lpstr>PowerPoint Sunusu</vt:lpstr>
      <vt:lpstr>PowerPoint Sunusu</vt:lpstr>
      <vt:lpstr>YATIRIMCIYA GİDERKEN </vt:lpstr>
      <vt:lpstr>HİÇ BİR YATIRIMCI SUNUM YAPTIRMAZ GİRİŞİMCİNİN İLK YAPMASI GEREKEN İSPATTIR!!!!!!!!</vt:lpstr>
      <vt:lpstr>YATIRIMCI SADECE SİZİN FİKRİNİZE DEĞİL SİZE DE BAKAR!!!!!!!!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GİRİŞİMCİLİK</dc:title>
  <dc:creator>Horuklu</dc:creator>
  <cp:lastModifiedBy>PC</cp:lastModifiedBy>
  <cp:revision>113</cp:revision>
  <dcterms:created xsi:type="dcterms:W3CDTF">2013-04-30T10:11:02Z</dcterms:created>
  <dcterms:modified xsi:type="dcterms:W3CDTF">2015-10-31T20:27:02Z</dcterms:modified>
</cp:coreProperties>
</file>