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1"/>
  </p:notesMasterIdLst>
  <p:sldIdLst>
    <p:sldId id="256" r:id="rId3"/>
    <p:sldId id="257" r:id="rId4"/>
    <p:sldId id="258" r:id="rId5"/>
    <p:sldId id="259" r:id="rId6"/>
    <p:sldId id="260" r:id="rId7"/>
    <p:sldId id="280" r:id="rId8"/>
    <p:sldId id="263" r:id="rId9"/>
    <p:sldId id="266" r:id="rId10"/>
    <p:sldId id="264" r:id="rId11"/>
    <p:sldId id="265" r:id="rId12"/>
    <p:sldId id="306" r:id="rId13"/>
    <p:sldId id="307" r:id="rId14"/>
    <p:sldId id="293" r:id="rId15"/>
    <p:sldId id="295" r:id="rId16"/>
    <p:sldId id="296" r:id="rId17"/>
    <p:sldId id="294" r:id="rId18"/>
    <p:sldId id="267" r:id="rId19"/>
    <p:sldId id="268" r:id="rId20"/>
    <p:sldId id="276" r:id="rId21"/>
    <p:sldId id="271" r:id="rId22"/>
    <p:sldId id="297" r:id="rId23"/>
    <p:sldId id="272" r:id="rId24"/>
    <p:sldId id="273" r:id="rId25"/>
    <p:sldId id="277" r:id="rId26"/>
    <p:sldId id="298" r:id="rId27"/>
    <p:sldId id="274" r:id="rId28"/>
    <p:sldId id="299" r:id="rId29"/>
    <p:sldId id="278" r:id="rId30"/>
    <p:sldId id="279" r:id="rId31"/>
    <p:sldId id="287" r:id="rId32"/>
    <p:sldId id="310" r:id="rId33"/>
    <p:sldId id="288" r:id="rId34"/>
    <p:sldId id="284" r:id="rId35"/>
    <p:sldId id="286" r:id="rId36"/>
    <p:sldId id="281" r:id="rId37"/>
    <p:sldId id="289" r:id="rId38"/>
    <p:sldId id="285" r:id="rId39"/>
    <p:sldId id="290" r:id="rId40"/>
    <p:sldId id="291" r:id="rId41"/>
    <p:sldId id="292" r:id="rId42"/>
    <p:sldId id="300" r:id="rId43"/>
    <p:sldId id="301" r:id="rId44"/>
    <p:sldId id="302" r:id="rId45"/>
    <p:sldId id="308" r:id="rId46"/>
    <p:sldId id="309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ent Yılmaz" initials="LY" lastIdx="2" clrIdx="0">
    <p:extLst>
      <p:ext uri="{19B8F6BF-5375-455C-9EA6-DF929625EA0E}">
        <p15:presenceInfo xmlns:p15="http://schemas.microsoft.com/office/powerpoint/2012/main" xmlns="" userId="d04a20ecd50241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9" autoAdjust="0"/>
    <p:restoredTop sz="94667" autoAdjust="0"/>
  </p:normalViewPr>
  <p:slideViewPr>
    <p:cSldViewPr>
      <p:cViewPr varScale="1">
        <p:scale>
          <a:sx n="75" d="100"/>
          <a:sy n="75" d="100"/>
        </p:scale>
        <p:origin x="-8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8281B-1F41-4FFD-BA57-3FE7004C4AB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B0C7054-3F04-4084-BEE3-F86B02D68CC2}">
      <dgm:prSet phldrT="[Metin]" phldr="1"/>
      <dgm:spPr/>
      <dgm:t>
        <a:bodyPr/>
        <a:lstStyle/>
        <a:p>
          <a:endParaRPr lang="tr-TR"/>
        </a:p>
      </dgm:t>
    </dgm:pt>
    <dgm:pt modelId="{C257BC4B-478D-4B8C-983D-D4B98C16A26B}" type="parTrans" cxnId="{CBE42274-DFCB-4C05-992A-ECB6776F0F08}">
      <dgm:prSet/>
      <dgm:spPr/>
      <dgm:t>
        <a:bodyPr/>
        <a:lstStyle/>
        <a:p>
          <a:endParaRPr lang="tr-TR"/>
        </a:p>
      </dgm:t>
    </dgm:pt>
    <dgm:pt modelId="{387A1103-90A8-476E-9291-5A5E74224488}" type="sibTrans" cxnId="{CBE42274-DFCB-4C05-992A-ECB6776F0F08}">
      <dgm:prSet/>
      <dgm:spPr/>
      <dgm:t>
        <a:bodyPr/>
        <a:lstStyle/>
        <a:p>
          <a:endParaRPr lang="tr-TR"/>
        </a:p>
      </dgm:t>
    </dgm:pt>
    <dgm:pt modelId="{E569A24B-98BE-44B0-808B-F59F1CAF6873}">
      <dgm:prSet phldrT="[Metin]"/>
      <dgm:spPr/>
      <dgm:t>
        <a:bodyPr/>
        <a:lstStyle/>
        <a:p>
          <a:r>
            <a:rPr lang="tr-TR" dirty="0" err="1" smtClean="0"/>
            <a:t>Hipovolemik</a:t>
          </a:r>
          <a:endParaRPr lang="tr-TR" dirty="0"/>
        </a:p>
      </dgm:t>
    </dgm:pt>
    <dgm:pt modelId="{9C78644F-8331-4703-B11A-85BE1269E6A8}" type="parTrans" cxnId="{3ACCE365-604F-4492-9F7E-9FE815087D52}">
      <dgm:prSet/>
      <dgm:spPr/>
      <dgm:t>
        <a:bodyPr/>
        <a:lstStyle/>
        <a:p>
          <a:endParaRPr lang="tr-TR"/>
        </a:p>
      </dgm:t>
    </dgm:pt>
    <dgm:pt modelId="{218DC78E-76C7-401F-A8DE-246DA7361460}" type="sibTrans" cxnId="{3ACCE365-604F-4492-9F7E-9FE815087D52}">
      <dgm:prSet/>
      <dgm:spPr/>
      <dgm:t>
        <a:bodyPr/>
        <a:lstStyle/>
        <a:p>
          <a:endParaRPr lang="tr-TR"/>
        </a:p>
      </dgm:t>
    </dgm:pt>
    <dgm:pt modelId="{B9A94F8E-ED59-4228-9734-7557197B770A}">
      <dgm:prSet phldrT="[Metin]"/>
      <dgm:spPr/>
      <dgm:t>
        <a:bodyPr/>
        <a:lstStyle/>
        <a:p>
          <a:r>
            <a:rPr lang="tr-TR" dirty="0" err="1" smtClean="0"/>
            <a:t>Preload</a:t>
          </a:r>
          <a:endParaRPr lang="tr-TR" dirty="0"/>
        </a:p>
      </dgm:t>
    </dgm:pt>
    <dgm:pt modelId="{DD5601B5-648A-44EA-96F5-CFC634F7B44F}" type="parTrans" cxnId="{1804F663-C02B-41F4-B78E-20A05E22BD85}">
      <dgm:prSet/>
      <dgm:spPr/>
      <dgm:t>
        <a:bodyPr/>
        <a:lstStyle/>
        <a:p>
          <a:endParaRPr lang="tr-TR"/>
        </a:p>
      </dgm:t>
    </dgm:pt>
    <dgm:pt modelId="{EDD0DF0C-3966-45E0-A4AC-44D9EC09EE69}" type="sibTrans" cxnId="{1804F663-C02B-41F4-B78E-20A05E22BD85}">
      <dgm:prSet/>
      <dgm:spPr/>
      <dgm:t>
        <a:bodyPr/>
        <a:lstStyle/>
        <a:p>
          <a:endParaRPr lang="tr-TR"/>
        </a:p>
      </dgm:t>
    </dgm:pt>
    <dgm:pt modelId="{A6F649CF-DB4D-43B5-8DCF-03C46C0BBF1C}">
      <dgm:prSet phldrT="[Metin]" phldr="1"/>
      <dgm:spPr/>
      <dgm:t>
        <a:bodyPr/>
        <a:lstStyle/>
        <a:p>
          <a:endParaRPr lang="tr-TR" dirty="0"/>
        </a:p>
      </dgm:t>
    </dgm:pt>
    <dgm:pt modelId="{32E49744-6657-4BA0-8AA5-06E3AB7FE612}" type="parTrans" cxnId="{9A679474-B75B-42B4-815F-2F01758BF97F}">
      <dgm:prSet/>
      <dgm:spPr/>
      <dgm:t>
        <a:bodyPr/>
        <a:lstStyle/>
        <a:p>
          <a:endParaRPr lang="tr-TR"/>
        </a:p>
      </dgm:t>
    </dgm:pt>
    <dgm:pt modelId="{EFB8D2C9-9740-48AA-BE6A-BD8281829E70}" type="sibTrans" cxnId="{9A679474-B75B-42B4-815F-2F01758BF97F}">
      <dgm:prSet/>
      <dgm:spPr/>
      <dgm:t>
        <a:bodyPr/>
        <a:lstStyle/>
        <a:p>
          <a:endParaRPr lang="tr-TR"/>
        </a:p>
      </dgm:t>
    </dgm:pt>
    <dgm:pt modelId="{7BFEA69C-5E61-4216-8E65-9791CADC723D}">
      <dgm:prSet phldrT="[Metin]" phldr="1"/>
      <dgm:spPr/>
      <dgm:t>
        <a:bodyPr/>
        <a:lstStyle/>
        <a:p>
          <a:endParaRPr lang="tr-TR"/>
        </a:p>
      </dgm:t>
    </dgm:pt>
    <dgm:pt modelId="{1BF5945D-3280-4777-B086-44798C38296A}" type="parTrans" cxnId="{383230F6-4C7B-4E5A-9198-64F1D964A08E}">
      <dgm:prSet/>
      <dgm:spPr/>
      <dgm:t>
        <a:bodyPr/>
        <a:lstStyle/>
        <a:p>
          <a:endParaRPr lang="tr-TR"/>
        </a:p>
      </dgm:t>
    </dgm:pt>
    <dgm:pt modelId="{0E37E0BA-46C4-467E-A8AA-0C88ED714BFE}" type="sibTrans" cxnId="{383230F6-4C7B-4E5A-9198-64F1D964A08E}">
      <dgm:prSet/>
      <dgm:spPr/>
      <dgm:t>
        <a:bodyPr/>
        <a:lstStyle/>
        <a:p>
          <a:endParaRPr lang="tr-TR"/>
        </a:p>
      </dgm:t>
    </dgm:pt>
    <dgm:pt modelId="{52A4EC89-FDE4-4EBB-A4EC-D39DFFD18708}">
      <dgm:prSet phldrT="[Metin]"/>
      <dgm:spPr/>
      <dgm:t>
        <a:bodyPr/>
        <a:lstStyle/>
        <a:p>
          <a:r>
            <a:rPr lang="tr-TR" dirty="0" smtClean="0"/>
            <a:t>Kardiyak debi</a:t>
          </a:r>
          <a:endParaRPr lang="tr-TR" dirty="0"/>
        </a:p>
      </dgm:t>
    </dgm:pt>
    <dgm:pt modelId="{49FDB0BA-788A-47CC-BCA2-7ED36D32342A}" type="parTrans" cxnId="{B2DAA4DB-0B5A-4C84-A4A5-A72FD62AB19C}">
      <dgm:prSet/>
      <dgm:spPr/>
      <dgm:t>
        <a:bodyPr/>
        <a:lstStyle/>
        <a:p>
          <a:endParaRPr lang="tr-TR"/>
        </a:p>
      </dgm:t>
    </dgm:pt>
    <dgm:pt modelId="{5ED34E5D-C321-424D-AC49-A45E68B47E82}" type="sibTrans" cxnId="{B2DAA4DB-0B5A-4C84-A4A5-A72FD62AB19C}">
      <dgm:prSet/>
      <dgm:spPr/>
      <dgm:t>
        <a:bodyPr/>
        <a:lstStyle/>
        <a:p>
          <a:endParaRPr lang="tr-TR"/>
        </a:p>
      </dgm:t>
    </dgm:pt>
    <dgm:pt modelId="{AEA23978-77C6-49B7-9D4C-BCF05881EE93}">
      <dgm:prSet phldrT="[Metin]" phldr="1"/>
      <dgm:spPr/>
      <dgm:t>
        <a:bodyPr/>
        <a:lstStyle/>
        <a:p>
          <a:endParaRPr lang="tr-TR" dirty="0"/>
        </a:p>
      </dgm:t>
    </dgm:pt>
    <dgm:pt modelId="{EAA8C23C-FB4A-4A3D-976B-7E401C882D1B}" type="parTrans" cxnId="{6799880A-D935-43CB-AD01-8696A6179BAB}">
      <dgm:prSet/>
      <dgm:spPr/>
      <dgm:t>
        <a:bodyPr/>
        <a:lstStyle/>
        <a:p>
          <a:endParaRPr lang="tr-TR"/>
        </a:p>
      </dgm:t>
    </dgm:pt>
    <dgm:pt modelId="{17DEAC3E-5777-4E5D-8D33-B966FD7428CB}" type="sibTrans" cxnId="{6799880A-D935-43CB-AD01-8696A6179BAB}">
      <dgm:prSet/>
      <dgm:spPr/>
      <dgm:t>
        <a:bodyPr/>
        <a:lstStyle/>
        <a:p>
          <a:endParaRPr lang="tr-TR"/>
        </a:p>
      </dgm:t>
    </dgm:pt>
    <dgm:pt modelId="{1C2557A6-BE07-4E89-8102-26E73AABF98A}">
      <dgm:prSet phldrT="[Metin]" phldr="1"/>
      <dgm:spPr/>
      <dgm:t>
        <a:bodyPr/>
        <a:lstStyle/>
        <a:p>
          <a:endParaRPr lang="tr-TR"/>
        </a:p>
      </dgm:t>
    </dgm:pt>
    <dgm:pt modelId="{14ABE5F1-FF55-41B2-85AC-2D2AED4AC812}" type="parTrans" cxnId="{42E8ABFA-3B4F-4071-B6C4-17CDCD4DBAB7}">
      <dgm:prSet/>
      <dgm:spPr/>
      <dgm:t>
        <a:bodyPr/>
        <a:lstStyle/>
        <a:p>
          <a:endParaRPr lang="tr-TR"/>
        </a:p>
      </dgm:t>
    </dgm:pt>
    <dgm:pt modelId="{DCCCBC59-C195-4D95-B16D-2F7C0E3AFA50}" type="sibTrans" cxnId="{42E8ABFA-3B4F-4071-B6C4-17CDCD4DBAB7}">
      <dgm:prSet/>
      <dgm:spPr/>
      <dgm:t>
        <a:bodyPr/>
        <a:lstStyle/>
        <a:p>
          <a:endParaRPr lang="tr-TR"/>
        </a:p>
      </dgm:t>
    </dgm:pt>
    <dgm:pt modelId="{5E7867B8-7395-453E-B7D6-20DBBB54826E}">
      <dgm:prSet/>
      <dgm:spPr/>
      <dgm:t>
        <a:bodyPr/>
        <a:lstStyle/>
        <a:p>
          <a:r>
            <a:rPr lang="tr-TR" dirty="0" err="1" smtClean="0"/>
            <a:t>Afterload</a:t>
          </a:r>
          <a:endParaRPr lang="tr-TR" dirty="0"/>
        </a:p>
      </dgm:t>
    </dgm:pt>
    <dgm:pt modelId="{A0EAE9DC-D457-483E-8506-AB936456B861}" type="parTrans" cxnId="{59BD8478-9EEA-41C0-A9F2-EDADEDE0C4D6}">
      <dgm:prSet/>
      <dgm:spPr/>
      <dgm:t>
        <a:bodyPr/>
        <a:lstStyle/>
        <a:p>
          <a:endParaRPr lang="tr-TR"/>
        </a:p>
      </dgm:t>
    </dgm:pt>
    <dgm:pt modelId="{CF024695-BD81-4BEF-8131-10AA8045BA09}" type="sibTrans" cxnId="{59BD8478-9EEA-41C0-A9F2-EDADEDE0C4D6}">
      <dgm:prSet/>
      <dgm:spPr/>
      <dgm:t>
        <a:bodyPr/>
        <a:lstStyle/>
        <a:p>
          <a:endParaRPr lang="tr-TR"/>
        </a:p>
      </dgm:t>
    </dgm:pt>
    <dgm:pt modelId="{04AA04FD-C9C6-49E3-8F72-C8A7EE001A94}">
      <dgm:prSet phldrT="[Metin]"/>
      <dgm:spPr/>
      <dgm:t>
        <a:bodyPr/>
        <a:lstStyle/>
        <a:p>
          <a:r>
            <a:rPr lang="tr-TR" dirty="0" err="1" smtClean="0"/>
            <a:t>Kardiyojenik</a:t>
          </a:r>
          <a:endParaRPr lang="tr-TR" dirty="0"/>
        </a:p>
      </dgm:t>
    </dgm:pt>
    <dgm:pt modelId="{2AFED15B-8B32-48C2-905E-312F93BB958F}" type="parTrans" cxnId="{1013A251-A5B1-4076-8B1E-FABD6DC008D5}">
      <dgm:prSet/>
      <dgm:spPr/>
      <dgm:t>
        <a:bodyPr/>
        <a:lstStyle/>
        <a:p>
          <a:endParaRPr lang="tr-TR"/>
        </a:p>
      </dgm:t>
    </dgm:pt>
    <dgm:pt modelId="{46DA7793-6B1C-4DCC-B9F4-C49C31279B60}" type="sibTrans" cxnId="{1013A251-A5B1-4076-8B1E-FABD6DC008D5}">
      <dgm:prSet/>
      <dgm:spPr/>
      <dgm:t>
        <a:bodyPr/>
        <a:lstStyle/>
        <a:p>
          <a:endParaRPr lang="tr-TR"/>
        </a:p>
      </dgm:t>
    </dgm:pt>
    <dgm:pt modelId="{D642DC4B-1CC1-45CE-A851-A465404FDB39}">
      <dgm:prSet phldrT="[Metin]"/>
      <dgm:spPr/>
      <dgm:t>
        <a:bodyPr/>
        <a:lstStyle/>
        <a:p>
          <a:r>
            <a:rPr lang="tr-TR" dirty="0" err="1" smtClean="0"/>
            <a:t>Distributif</a:t>
          </a:r>
          <a:endParaRPr lang="tr-TR" dirty="0"/>
        </a:p>
      </dgm:t>
    </dgm:pt>
    <dgm:pt modelId="{A6AA980B-BCBC-45AA-B274-C521A13D4C3A}" type="parTrans" cxnId="{884527F0-0FE9-46D1-BFA4-202AC0CAFCFF}">
      <dgm:prSet/>
      <dgm:spPr/>
      <dgm:t>
        <a:bodyPr/>
        <a:lstStyle/>
        <a:p>
          <a:endParaRPr lang="tr-TR"/>
        </a:p>
      </dgm:t>
    </dgm:pt>
    <dgm:pt modelId="{11B08BEE-A5E9-4532-B35D-296864D81BB6}" type="sibTrans" cxnId="{884527F0-0FE9-46D1-BFA4-202AC0CAFCFF}">
      <dgm:prSet/>
      <dgm:spPr/>
      <dgm:t>
        <a:bodyPr/>
        <a:lstStyle/>
        <a:p>
          <a:endParaRPr lang="tr-TR"/>
        </a:p>
      </dgm:t>
    </dgm:pt>
    <dgm:pt modelId="{A937EA02-983C-445D-BDF6-6DB2B977467C}">
      <dgm:prSet/>
      <dgm:spPr/>
      <dgm:t>
        <a:bodyPr/>
        <a:lstStyle/>
        <a:p>
          <a:r>
            <a:rPr lang="tr-TR" dirty="0" smtClean="0"/>
            <a:t>Doku </a:t>
          </a:r>
          <a:r>
            <a:rPr lang="tr-TR" dirty="0" err="1" smtClean="0"/>
            <a:t>perfüzyonu</a:t>
          </a:r>
          <a:endParaRPr lang="tr-TR" dirty="0"/>
        </a:p>
      </dgm:t>
    </dgm:pt>
    <dgm:pt modelId="{35962FFA-1125-4E1E-B087-1C54BA62C528}" type="parTrans" cxnId="{AFD493DE-9170-4B12-8BDC-32232A942E01}">
      <dgm:prSet/>
      <dgm:spPr/>
      <dgm:t>
        <a:bodyPr/>
        <a:lstStyle/>
        <a:p>
          <a:endParaRPr lang="tr-TR"/>
        </a:p>
      </dgm:t>
    </dgm:pt>
    <dgm:pt modelId="{8C8C24E4-FDE0-4758-8C4A-A777C5FCFE91}" type="sibTrans" cxnId="{AFD493DE-9170-4B12-8BDC-32232A942E01}">
      <dgm:prSet/>
      <dgm:spPr/>
      <dgm:t>
        <a:bodyPr/>
        <a:lstStyle/>
        <a:p>
          <a:endParaRPr lang="tr-TR"/>
        </a:p>
      </dgm:t>
    </dgm:pt>
    <dgm:pt modelId="{DE9079A2-72E7-454A-98E7-0B74BEE23C80}" type="pres">
      <dgm:prSet presAssocID="{BAB8281B-1F41-4FFD-BA57-3FE7004C4A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9159936-C5BF-425A-8C15-0B817076D397}" type="pres">
      <dgm:prSet presAssocID="{2B0C7054-3F04-4084-BEE3-F86B02D68CC2}" presName="composite" presStyleCnt="0"/>
      <dgm:spPr/>
    </dgm:pt>
    <dgm:pt modelId="{700450DB-A5CE-44FC-BE64-580D047D2AC5}" type="pres">
      <dgm:prSet presAssocID="{2B0C7054-3F04-4084-BEE3-F86B02D68CC2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34013F-82A2-4AF8-A3E8-5F26279EBBF2}" type="pres">
      <dgm:prSet presAssocID="{2B0C7054-3F04-4084-BEE3-F86B02D68CC2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E0ABC0-CE8F-4787-81D9-22E4653A44B3}" type="pres">
      <dgm:prSet presAssocID="{387A1103-90A8-476E-9291-5A5E74224488}" presName="space" presStyleCnt="0"/>
      <dgm:spPr/>
    </dgm:pt>
    <dgm:pt modelId="{F4D0852E-6D10-4E4D-9FB5-6815606A3C7C}" type="pres">
      <dgm:prSet presAssocID="{B9A94F8E-ED59-4228-9734-7557197B770A}" presName="composite" presStyleCnt="0"/>
      <dgm:spPr/>
    </dgm:pt>
    <dgm:pt modelId="{B6861C89-20FB-449B-885F-38F2F50144A7}" type="pres">
      <dgm:prSet presAssocID="{B9A94F8E-ED59-4228-9734-7557197B770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A3EE4F-0170-4B8A-A333-B2832F110FBF}" type="pres">
      <dgm:prSet presAssocID="{B9A94F8E-ED59-4228-9734-7557197B770A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DDA555-CEF8-48B8-8DD7-FE986E1BE171}" type="pres">
      <dgm:prSet presAssocID="{EDD0DF0C-3966-45E0-A4AC-44D9EC09EE69}" presName="space" presStyleCnt="0"/>
      <dgm:spPr/>
    </dgm:pt>
    <dgm:pt modelId="{AF0EC67B-CA98-4CF4-A72E-FBEBDFE7D94B}" type="pres">
      <dgm:prSet presAssocID="{52A4EC89-FDE4-4EBB-A4EC-D39DFFD18708}" presName="composite" presStyleCnt="0"/>
      <dgm:spPr/>
    </dgm:pt>
    <dgm:pt modelId="{E1F18AA5-DDB7-42C7-9FD8-06F2295C845A}" type="pres">
      <dgm:prSet presAssocID="{52A4EC89-FDE4-4EBB-A4EC-D39DFFD1870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DDF7DA-4515-49DB-A4AC-1E97DB237F25}" type="pres">
      <dgm:prSet presAssocID="{52A4EC89-FDE4-4EBB-A4EC-D39DFFD18708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ABAD7B-0925-44E6-B99E-FA06461159DD}" type="pres">
      <dgm:prSet presAssocID="{5ED34E5D-C321-424D-AC49-A45E68B47E82}" presName="space" presStyleCnt="0"/>
      <dgm:spPr/>
    </dgm:pt>
    <dgm:pt modelId="{146A2021-1C2C-4390-A6CE-AEC68A3739DB}" type="pres">
      <dgm:prSet presAssocID="{5E7867B8-7395-453E-B7D6-20DBBB54826E}" presName="composite" presStyleCnt="0"/>
      <dgm:spPr/>
    </dgm:pt>
    <dgm:pt modelId="{803C51BE-8FAC-4E04-8787-F4EFCCC6C07C}" type="pres">
      <dgm:prSet presAssocID="{5E7867B8-7395-453E-B7D6-20DBBB54826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C246CC-8645-4054-A274-B9872DC352A4}" type="pres">
      <dgm:prSet presAssocID="{5E7867B8-7395-453E-B7D6-20DBBB54826E}" presName="desTx" presStyleLbl="alignAccFollowNode1" presStyleIdx="3" presStyleCnt="5">
        <dgm:presLayoutVars>
          <dgm:bulletEnabled val="1"/>
        </dgm:presLayoutVars>
      </dgm:prSet>
      <dgm:spPr/>
    </dgm:pt>
    <dgm:pt modelId="{3E08E5CF-DB9D-49EE-A0F4-32A3970DB866}" type="pres">
      <dgm:prSet presAssocID="{CF024695-BD81-4BEF-8131-10AA8045BA09}" presName="space" presStyleCnt="0"/>
      <dgm:spPr/>
    </dgm:pt>
    <dgm:pt modelId="{F56C1F85-7B98-4507-B336-5E10B452C794}" type="pres">
      <dgm:prSet presAssocID="{A937EA02-983C-445D-BDF6-6DB2B977467C}" presName="composite" presStyleCnt="0"/>
      <dgm:spPr/>
    </dgm:pt>
    <dgm:pt modelId="{176CC366-8622-4423-9608-5DABD1A4CEF6}" type="pres">
      <dgm:prSet presAssocID="{A937EA02-983C-445D-BDF6-6DB2B977467C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88C41E-FF32-4B2D-BBFE-D2E78D47B3F8}" type="pres">
      <dgm:prSet presAssocID="{A937EA02-983C-445D-BDF6-6DB2B977467C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70A29336-4E45-4CE4-B2D1-2F20AAF8C848}" type="presOf" srcId="{5E7867B8-7395-453E-B7D6-20DBBB54826E}" destId="{803C51BE-8FAC-4E04-8787-F4EFCCC6C07C}" srcOrd="0" destOrd="0" presId="urn:microsoft.com/office/officeart/2005/8/layout/hList1"/>
    <dgm:cxn modelId="{3ACCE365-604F-4492-9F7E-9FE815087D52}" srcId="{2B0C7054-3F04-4084-BEE3-F86B02D68CC2}" destId="{E569A24B-98BE-44B0-808B-F59F1CAF6873}" srcOrd="0" destOrd="0" parTransId="{9C78644F-8331-4703-B11A-85BE1269E6A8}" sibTransId="{218DC78E-76C7-401F-A8DE-246DA7361460}"/>
    <dgm:cxn modelId="{1013A251-A5B1-4076-8B1E-FABD6DC008D5}" srcId="{2B0C7054-3F04-4084-BEE3-F86B02D68CC2}" destId="{04AA04FD-C9C6-49E3-8F72-C8A7EE001A94}" srcOrd="1" destOrd="0" parTransId="{2AFED15B-8B32-48C2-905E-312F93BB958F}" sibTransId="{46DA7793-6B1C-4DCC-B9F4-C49C31279B60}"/>
    <dgm:cxn modelId="{C83E163F-5308-4BD2-B531-8B885A440795}" type="presOf" srcId="{04AA04FD-C9C6-49E3-8F72-C8A7EE001A94}" destId="{6C34013F-82A2-4AF8-A3E8-5F26279EBBF2}" srcOrd="0" destOrd="1" presId="urn:microsoft.com/office/officeart/2005/8/layout/hList1"/>
    <dgm:cxn modelId="{9A679474-B75B-42B4-815F-2F01758BF97F}" srcId="{B9A94F8E-ED59-4228-9734-7557197B770A}" destId="{A6F649CF-DB4D-43B5-8DCF-03C46C0BBF1C}" srcOrd="0" destOrd="0" parTransId="{32E49744-6657-4BA0-8AA5-06E3AB7FE612}" sibTransId="{EFB8D2C9-9740-48AA-BE6A-BD8281829E70}"/>
    <dgm:cxn modelId="{15FD0B88-D28F-4CD8-B16F-37FBEFCB1E13}" type="presOf" srcId="{AEA23978-77C6-49B7-9D4C-BCF05881EE93}" destId="{7ADDF7DA-4515-49DB-A4AC-1E97DB237F25}" srcOrd="0" destOrd="0" presId="urn:microsoft.com/office/officeart/2005/8/layout/hList1"/>
    <dgm:cxn modelId="{A26BBC33-778A-4DC3-BA23-1A3D252CC4DD}" type="presOf" srcId="{B9A94F8E-ED59-4228-9734-7557197B770A}" destId="{B6861C89-20FB-449B-885F-38F2F50144A7}" srcOrd="0" destOrd="0" presId="urn:microsoft.com/office/officeart/2005/8/layout/hList1"/>
    <dgm:cxn modelId="{E86A4378-BFF8-40A0-832C-8A8BC26ACA04}" type="presOf" srcId="{2B0C7054-3F04-4084-BEE3-F86B02D68CC2}" destId="{700450DB-A5CE-44FC-BE64-580D047D2AC5}" srcOrd="0" destOrd="0" presId="urn:microsoft.com/office/officeart/2005/8/layout/hList1"/>
    <dgm:cxn modelId="{5BFF1C04-BAA6-4CE4-90F5-EC0899ADBEC7}" type="presOf" srcId="{1C2557A6-BE07-4E89-8102-26E73AABF98A}" destId="{7ADDF7DA-4515-49DB-A4AC-1E97DB237F25}" srcOrd="0" destOrd="1" presId="urn:microsoft.com/office/officeart/2005/8/layout/hList1"/>
    <dgm:cxn modelId="{2D76AC2D-2E8B-4F22-9F89-F6637F7298CC}" type="presOf" srcId="{A937EA02-983C-445D-BDF6-6DB2B977467C}" destId="{176CC366-8622-4423-9608-5DABD1A4CEF6}" srcOrd="0" destOrd="0" presId="urn:microsoft.com/office/officeart/2005/8/layout/hList1"/>
    <dgm:cxn modelId="{42E8ABFA-3B4F-4071-B6C4-17CDCD4DBAB7}" srcId="{52A4EC89-FDE4-4EBB-A4EC-D39DFFD18708}" destId="{1C2557A6-BE07-4E89-8102-26E73AABF98A}" srcOrd="1" destOrd="0" parTransId="{14ABE5F1-FF55-41B2-85AC-2D2AED4AC812}" sibTransId="{DCCCBC59-C195-4D95-B16D-2F7C0E3AFA50}"/>
    <dgm:cxn modelId="{CBE42274-DFCB-4C05-992A-ECB6776F0F08}" srcId="{BAB8281B-1F41-4FFD-BA57-3FE7004C4ABD}" destId="{2B0C7054-3F04-4084-BEE3-F86B02D68CC2}" srcOrd="0" destOrd="0" parTransId="{C257BC4B-478D-4B8C-983D-D4B98C16A26B}" sibTransId="{387A1103-90A8-476E-9291-5A5E74224488}"/>
    <dgm:cxn modelId="{D02F454B-BC37-472C-BF46-8FFD420EE340}" type="presOf" srcId="{D642DC4B-1CC1-45CE-A851-A465404FDB39}" destId="{6C34013F-82A2-4AF8-A3E8-5F26279EBBF2}" srcOrd="0" destOrd="2" presId="urn:microsoft.com/office/officeart/2005/8/layout/hList1"/>
    <dgm:cxn modelId="{0A996BB1-9EB2-4F11-A56A-4CDB9D926950}" type="presOf" srcId="{E569A24B-98BE-44B0-808B-F59F1CAF6873}" destId="{6C34013F-82A2-4AF8-A3E8-5F26279EBBF2}" srcOrd="0" destOrd="0" presId="urn:microsoft.com/office/officeart/2005/8/layout/hList1"/>
    <dgm:cxn modelId="{B2DAA4DB-0B5A-4C84-A4A5-A72FD62AB19C}" srcId="{BAB8281B-1F41-4FFD-BA57-3FE7004C4ABD}" destId="{52A4EC89-FDE4-4EBB-A4EC-D39DFFD18708}" srcOrd="2" destOrd="0" parTransId="{49FDB0BA-788A-47CC-BCA2-7ED36D32342A}" sibTransId="{5ED34E5D-C321-424D-AC49-A45E68B47E82}"/>
    <dgm:cxn modelId="{383230F6-4C7B-4E5A-9198-64F1D964A08E}" srcId="{B9A94F8E-ED59-4228-9734-7557197B770A}" destId="{7BFEA69C-5E61-4216-8E65-9791CADC723D}" srcOrd="1" destOrd="0" parTransId="{1BF5945D-3280-4777-B086-44798C38296A}" sibTransId="{0E37E0BA-46C4-467E-A8AA-0C88ED714BFE}"/>
    <dgm:cxn modelId="{1804F663-C02B-41F4-B78E-20A05E22BD85}" srcId="{BAB8281B-1F41-4FFD-BA57-3FE7004C4ABD}" destId="{B9A94F8E-ED59-4228-9734-7557197B770A}" srcOrd="1" destOrd="0" parTransId="{DD5601B5-648A-44EA-96F5-CFC634F7B44F}" sibTransId="{EDD0DF0C-3966-45E0-A4AC-44D9EC09EE69}"/>
    <dgm:cxn modelId="{E74A4038-8C2A-4F4B-8EB3-38B2CC29F1D3}" type="presOf" srcId="{7BFEA69C-5E61-4216-8E65-9791CADC723D}" destId="{65A3EE4F-0170-4B8A-A333-B2832F110FBF}" srcOrd="0" destOrd="1" presId="urn:microsoft.com/office/officeart/2005/8/layout/hList1"/>
    <dgm:cxn modelId="{AFD493DE-9170-4B12-8BDC-32232A942E01}" srcId="{BAB8281B-1F41-4FFD-BA57-3FE7004C4ABD}" destId="{A937EA02-983C-445D-BDF6-6DB2B977467C}" srcOrd="4" destOrd="0" parTransId="{35962FFA-1125-4E1E-B087-1C54BA62C528}" sibTransId="{8C8C24E4-FDE0-4758-8C4A-A777C5FCFE91}"/>
    <dgm:cxn modelId="{884527F0-0FE9-46D1-BFA4-202AC0CAFCFF}" srcId="{2B0C7054-3F04-4084-BEE3-F86B02D68CC2}" destId="{D642DC4B-1CC1-45CE-A851-A465404FDB39}" srcOrd="2" destOrd="0" parTransId="{A6AA980B-BCBC-45AA-B274-C521A13D4C3A}" sibTransId="{11B08BEE-A5E9-4532-B35D-296864D81BB6}"/>
    <dgm:cxn modelId="{0DA08A9B-819B-4230-A9E4-64C2C4DD94EC}" type="presOf" srcId="{52A4EC89-FDE4-4EBB-A4EC-D39DFFD18708}" destId="{E1F18AA5-DDB7-42C7-9FD8-06F2295C845A}" srcOrd="0" destOrd="0" presId="urn:microsoft.com/office/officeart/2005/8/layout/hList1"/>
    <dgm:cxn modelId="{6799880A-D935-43CB-AD01-8696A6179BAB}" srcId="{52A4EC89-FDE4-4EBB-A4EC-D39DFFD18708}" destId="{AEA23978-77C6-49B7-9D4C-BCF05881EE93}" srcOrd="0" destOrd="0" parTransId="{EAA8C23C-FB4A-4A3D-976B-7E401C882D1B}" sibTransId="{17DEAC3E-5777-4E5D-8D33-B966FD7428CB}"/>
    <dgm:cxn modelId="{59BD8478-9EEA-41C0-A9F2-EDADEDE0C4D6}" srcId="{BAB8281B-1F41-4FFD-BA57-3FE7004C4ABD}" destId="{5E7867B8-7395-453E-B7D6-20DBBB54826E}" srcOrd="3" destOrd="0" parTransId="{A0EAE9DC-D457-483E-8506-AB936456B861}" sibTransId="{CF024695-BD81-4BEF-8131-10AA8045BA09}"/>
    <dgm:cxn modelId="{77280305-4B1A-4D50-B9A3-8494F8819694}" type="presOf" srcId="{A6F649CF-DB4D-43B5-8DCF-03C46C0BBF1C}" destId="{65A3EE4F-0170-4B8A-A333-B2832F110FBF}" srcOrd="0" destOrd="0" presId="urn:microsoft.com/office/officeart/2005/8/layout/hList1"/>
    <dgm:cxn modelId="{141E2310-A521-48AB-9799-84C875051A3E}" type="presOf" srcId="{BAB8281B-1F41-4FFD-BA57-3FE7004C4ABD}" destId="{DE9079A2-72E7-454A-98E7-0B74BEE23C80}" srcOrd="0" destOrd="0" presId="urn:microsoft.com/office/officeart/2005/8/layout/hList1"/>
    <dgm:cxn modelId="{445E3A18-8665-4A91-8FEA-E41F6129E2CE}" type="presParOf" srcId="{DE9079A2-72E7-454A-98E7-0B74BEE23C80}" destId="{79159936-C5BF-425A-8C15-0B817076D397}" srcOrd="0" destOrd="0" presId="urn:microsoft.com/office/officeart/2005/8/layout/hList1"/>
    <dgm:cxn modelId="{FEF0E6D6-38CC-4D4E-B0A8-2F551AA2B659}" type="presParOf" srcId="{79159936-C5BF-425A-8C15-0B817076D397}" destId="{700450DB-A5CE-44FC-BE64-580D047D2AC5}" srcOrd="0" destOrd="0" presId="urn:microsoft.com/office/officeart/2005/8/layout/hList1"/>
    <dgm:cxn modelId="{322FD227-6E12-4695-83C1-D6069763AA3A}" type="presParOf" srcId="{79159936-C5BF-425A-8C15-0B817076D397}" destId="{6C34013F-82A2-4AF8-A3E8-5F26279EBBF2}" srcOrd="1" destOrd="0" presId="urn:microsoft.com/office/officeart/2005/8/layout/hList1"/>
    <dgm:cxn modelId="{24D65F57-FD6F-435D-8C0A-73D8DE4F5011}" type="presParOf" srcId="{DE9079A2-72E7-454A-98E7-0B74BEE23C80}" destId="{8BE0ABC0-CE8F-4787-81D9-22E4653A44B3}" srcOrd="1" destOrd="0" presId="urn:microsoft.com/office/officeart/2005/8/layout/hList1"/>
    <dgm:cxn modelId="{FEC6AA3A-7A36-4624-9125-C03D4E5AD34C}" type="presParOf" srcId="{DE9079A2-72E7-454A-98E7-0B74BEE23C80}" destId="{F4D0852E-6D10-4E4D-9FB5-6815606A3C7C}" srcOrd="2" destOrd="0" presId="urn:microsoft.com/office/officeart/2005/8/layout/hList1"/>
    <dgm:cxn modelId="{1D022508-FF96-41BD-8C71-BE874CBF612E}" type="presParOf" srcId="{F4D0852E-6D10-4E4D-9FB5-6815606A3C7C}" destId="{B6861C89-20FB-449B-885F-38F2F50144A7}" srcOrd="0" destOrd="0" presId="urn:microsoft.com/office/officeart/2005/8/layout/hList1"/>
    <dgm:cxn modelId="{6910E6D0-FF6F-4BFD-9C1F-1BDA9A6A18A7}" type="presParOf" srcId="{F4D0852E-6D10-4E4D-9FB5-6815606A3C7C}" destId="{65A3EE4F-0170-4B8A-A333-B2832F110FBF}" srcOrd="1" destOrd="0" presId="urn:microsoft.com/office/officeart/2005/8/layout/hList1"/>
    <dgm:cxn modelId="{3F7F6EC2-FFE7-47E8-88B3-7EF6C884A0F6}" type="presParOf" srcId="{DE9079A2-72E7-454A-98E7-0B74BEE23C80}" destId="{65DDA555-CEF8-48B8-8DD7-FE986E1BE171}" srcOrd="3" destOrd="0" presId="urn:microsoft.com/office/officeart/2005/8/layout/hList1"/>
    <dgm:cxn modelId="{18CD4971-1886-4211-B5F7-E8AB71925B9C}" type="presParOf" srcId="{DE9079A2-72E7-454A-98E7-0B74BEE23C80}" destId="{AF0EC67B-CA98-4CF4-A72E-FBEBDFE7D94B}" srcOrd="4" destOrd="0" presId="urn:microsoft.com/office/officeart/2005/8/layout/hList1"/>
    <dgm:cxn modelId="{152620AF-4F04-4FE2-8C33-879068B4FE39}" type="presParOf" srcId="{AF0EC67B-CA98-4CF4-A72E-FBEBDFE7D94B}" destId="{E1F18AA5-DDB7-42C7-9FD8-06F2295C845A}" srcOrd="0" destOrd="0" presId="urn:microsoft.com/office/officeart/2005/8/layout/hList1"/>
    <dgm:cxn modelId="{7E45E3D6-9B3B-497F-A69B-3C9793765ACB}" type="presParOf" srcId="{AF0EC67B-CA98-4CF4-A72E-FBEBDFE7D94B}" destId="{7ADDF7DA-4515-49DB-A4AC-1E97DB237F25}" srcOrd="1" destOrd="0" presId="urn:microsoft.com/office/officeart/2005/8/layout/hList1"/>
    <dgm:cxn modelId="{C2191424-DCD5-4BB7-BEBB-ADE8AA9B09F9}" type="presParOf" srcId="{DE9079A2-72E7-454A-98E7-0B74BEE23C80}" destId="{55ABAD7B-0925-44E6-B99E-FA06461159DD}" srcOrd="5" destOrd="0" presId="urn:microsoft.com/office/officeart/2005/8/layout/hList1"/>
    <dgm:cxn modelId="{51058CD5-2270-4B1D-B66B-AE2EABEA9D17}" type="presParOf" srcId="{DE9079A2-72E7-454A-98E7-0B74BEE23C80}" destId="{146A2021-1C2C-4390-A6CE-AEC68A3739DB}" srcOrd="6" destOrd="0" presId="urn:microsoft.com/office/officeart/2005/8/layout/hList1"/>
    <dgm:cxn modelId="{025E7F65-8744-4D35-80C4-AC203C7A25F5}" type="presParOf" srcId="{146A2021-1C2C-4390-A6CE-AEC68A3739DB}" destId="{803C51BE-8FAC-4E04-8787-F4EFCCC6C07C}" srcOrd="0" destOrd="0" presId="urn:microsoft.com/office/officeart/2005/8/layout/hList1"/>
    <dgm:cxn modelId="{36DC181A-3C3D-468D-ABBD-99B6456003F2}" type="presParOf" srcId="{146A2021-1C2C-4390-A6CE-AEC68A3739DB}" destId="{8FC246CC-8645-4054-A274-B9872DC352A4}" srcOrd="1" destOrd="0" presId="urn:microsoft.com/office/officeart/2005/8/layout/hList1"/>
    <dgm:cxn modelId="{50900630-AAF9-4494-A890-3DA1E24466DC}" type="presParOf" srcId="{DE9079A2-72E7-454A-98E7-0B74BEE23C80}" destId="{3E08E5CF-DB9D-49EE-A0F4-32A3970DB866}" srcOrd="7" destOrd="0" presId="urn:microsoft.com/office/officeart/2005/8/layout/hList1"/>
    <dgm:cxn modelId="{32C434B7-5498-4F43-9FF6-51378A34BA13}" type="presParOf" srcId="{DE9079A2-72E7-454A-98E7-0B74BEE23C80}" destId="{F56C1F85-7B98-4507-B336-5E10B452C794}" srcOrd="8" destOrd="0" presId="urn:microsoft.com/office/officeart/2005/8/layout/hList1"/>
    <dgm:cxn modelId="{A4A6ADC1-DA91-4E75-AE67-D5CEB5184437}" type="presParOf" srcId="{F56C1F85-7B98-4507-B336-5E10B452C794}" destId="{176CC366-8622-4423-9608-5DABD1A4CEF6}" srcOrd="0" destOrd="0" presId="urn:microsoft.com/office/officeart/2005/8/layout/hList1"/>
    <dgm:cxn modelId="{D71BDEF1-FF53-4335-B52C-4477B306F7B5}" type="presParOf" srcId="{F56C1F85-7B98-4507-B336-5E10B452C794}" destId="{0588C41E-FF32-4B2D-BBFE-D2E78D47B3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450DB-A5CE-44FC-BE64-580D047D2AC5}">
      <dsp:nvSpPr>
        <dsp:cNvPr id="0" name=""/>
        <dsp:cNvSpPr/>
      </dsp:nvSpPr>
      <dsp:spPr>
        <a:xfrm>
          <a:off x="4252" y="294523"/>
          <a:ext cx="1630306" cy="616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4252" y="294523"/>
        <a:ext cx="1630306" cy="616570"/>
      </dsp:txXfrm>
    </dsp:sp>
    <dsp:sp modelId="{6C34013F-82A2-4AF8-A3E8-5F26279EBBF2}">
      <dsp:nvSpPr>
        <dsp:cNvPr id="0" name=""/>
        <dsp:cNvSpPr/>
      </dsp:nvSpPr>
      <dsp:spPr>
        <a:xfrm>
          <a:off x="4252" y="911094"/>
          <a:ext cx="1630306" cy="1026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Hipovolemik</a:t>
          </a:r>
          <a:endParaRPr lang="tr-T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Kardiyojenik</a:t>
          </a:r>
          <a:endParaRPr lang="tr-T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err="1" smtClean="0"/>
            <a:t>Distributif</a:t>
          </a:r>
          <a:endParaRPr lang="tr-TR" sz="1700" kern="1200" dirty="0"/>
        </a:p>
      </dsp:txBody>
      <dsp:txXfrm>
        <a:off x="4252" y="911094"/>
        <a:ext cx="1630306" cy="1026630"/>
      </dsp:txXfrm>
    </dsp:sp>
    <dsp:sp modelId="{B6861C89-20FB-449B-885F-38F2F50144A7}">
      <dsp:nvSpPr>
        <dsp:cNvPr id="0" name=""/>
        <dsp:cNvSpPr/>
      </dsp:nvSpPr>
      <dsp:spPr>
        <a:xfrm>
          <a:off x="1862801" y="294523"/>
          <a:ext cx="1630306" cy="616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Preload</a:t>
          </a:r>
          <a:endParaRPr lang="tr-TR" sz="1700" kern="1200" dirty="0"/>
        </a:p>
      </dsp:txBody>
      <dsp:txXfrm>
        <a:off x="1862801" y="294523"/>
        <a:ext cx="1630306" cy="616570"/>
      </dsp:txXfrm>
    </dsp:sp>
    <dsp:sp modelId="{65A3EE4F-0170-4B8A-A333-B2832F110FBF}">
      <dsp:nvSpPr>
        <dsp:cNvPr id="0" name=""/>
        <dsp:cNvSpPr/>
      </dsp:nvSpPr>
      <dsp:spPr>
        <a:xfrm>
          <a:off x="1862801" y="911094"/>
          <a:ext cx="1630306" cy="1026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700" kern="1200"/>
        </a:p>
      </dsp:txBody>
      <dsp:txXfrm>
        <a:off x="1862801" y="911094"/>
        <a:ext cx="1630306" cy="1026630"/>
      </dsp:txXfrm>
    </dsp:sp>
    <dsp:sp modelId="{E1F18AA5-DDB7-42C7-9FD8-06F2295C845A}">
      <dsp:nvSpPr>
        <dsp:cNvPr id="0" name=""/>
        <dsp:cNvSpPr/>
      </dsp:nvSpPr>
      <dsp:spPr>
        <a:xfrm>
          <a:off x="3721350" y="294523"/>
          <a:ext cx="1630306" cy="616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Kardiyak debi</a:t>
          </a:r>
          <a:endParaRPr lang="tr-TR" sz="1700" kern="1200" dirty="0"/>
        </a:p>
      </dsp:txBody>
      <dsp:txXfrm>
        <a:off x="3721350" y="294523"/>
        <a:ext cx="1630306" cy="616570"/>
      </dsp:txXfrm>
    </dsp:sp>
    <dsp:sp modelId="{7ADDF7DA-4515-49DB-A4AC-1E97DB237F25}">
      <dsp:nvSpPr>
        <dsp:cNvPr id="0" name=""/>
        <dsp:cNvSpPr/>
      </dsp:nvSpPr>
      <dsp:spPr>
        <a:xfrm>
          <a:off x="3721350" y="911094"/>
          <a:ext cx="1630306" cy="1026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700" kern="1200"/>
        </a:p>
      </dsp:txBody>
      <dsp:txXfrm>
        <a:off x="3721350" y="911094"/>
        <a:ext cx="1630306" cy="1026630"/>
      </dsp:txXfrm>
    </dsp:sp>
    <dsp:sp modelId="{803C51BE-8FAC-4E04-8787-F4EFCCC6C07C}">
      <dsp:nvSpPr>
        <dsp:cNvPr id="0" name=""/>
        <dsp:cNvSpPr/>
      </dsp:nvSpPr>
      <dsp:spPr>
        <a:xfrm>
          <a:off x="5579899" y="294523"/>
          <a:ext cx="1630306" cy="616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Afterload</a:t>
          </a:r>
          <a:endParaRPr lang="tr-TR" sz="1700" kern="1200" dirty="0"/>
        </a:p>
      </dsp:txBody>
      <dsp:txXfrm>
        <a:off x="5579899" y="294523"/>
        <a:ext cx="1630306" cy="616570"/>
      </dsp:txXfrm>
    </dsp:sp>
    <dsp:sp modelId="{8FC246CC-8645-4054-A274-B9872DC352A4}">
      <dsp:nvSpPr>
        <dsp:cNvPr id="0" name=""/>
        <dsp:cNvSpPr/>
      </dsp:nvSpPr>
      <dsp:spPr>
        <a:xfrm>
          <a:off x="5579899" y="911094"/>
          <a:ext cx="1630306" cy="1026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CC366-8622-4423-9608-5DABD1A4CEF6}">
      <dsp:nvSpPr>
        <dsp:cNvPr id="0" name=""/>
        <dsp:cNvSpPr/>
      </dsp:nvSpPr>
      <dsp:spPr>
        <a:xfrm>
          <a:off x="7438448" y="294523"/>
          <a:ext cx="1630306" cy="616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Doku </a:t>
          </a:r>
          <a:r>
            <a:rPr lang="tr-TR" sz="1700" kern="1200" dirty="0" err="1" smtClean="0"/>
            <a:t>perfüzyonu</a:t>
          </a:r>
          <a:endParaRPr lang="tr-TR" sz="1700" kern="1200" dirty="0"/>
        </a:p>
      </dsp:txBody>
      <dsp:txXfrm>
        <a:off x="7438448" y="294523"/>
        <a:ext cx="1630306" cy="616570"/>
      </dsp:txXfrm>
    </dsp:sp>
    <dsp:sp modelId="{0588C41E-FF32-4B2D-BBFE-D2E78D47B3F8}">
      <dsp:nvSpPr>
        <dsp:cNvPr id="0" name=""/>
        <dsp:cNvSpPr/>
      </dsp:nvSpPr>
      <dsp:spPr>
        <a:xfrm>
          <a:off x="7438448" y="911094"/>
          <a:ext cx="1630306" cy="1026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D5946-C0DD-4869-AAF5-5F320BA54F33}" type="datetimeFigureOut">
              <a:rPr lang="tr-TR" smtClean="0"/>
              <a:pPr/>
              <a:t>11.02.2015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73ED1-0E58-4809-9E5D-DBA3020AADE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350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73ED1-0E58-4809-9E5D-DBA3020AADEF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3063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73ED1-0E58-4809-9E5D-DBA3020AADEF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0473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73ED1-0E58-4809-9E5D-DBA3020AADEF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635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471B-5FDE-4736-AF42-544B6D7FAE99}" type="datetime1">
              <a:rPr lang="tr-TR" smtClean="0"/>
              <a:t>11.02.2015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8459-CA15-4FA7-9E97-0B7E507AED03}" type="datetime1">
              <a:rPr lang="tr-TR" smtClean="0"/>
              <a:t>11.02.2015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6CFB-9177-4EF7-BA7D-24159A059602}" type="datetime1">
              <a:rPr lang="tr-TR" smtClean="0"/>
              <a:t>11.02.2015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F908-7E28-4425-97BA-54E703B747F9}" type="datetime1">
              <a:rPr lang="tr-TR" smtClean="0"/>
              <a:t>11.02.2015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123C-3169-43C6-B4DD-E168F1E8A782}" type="datetime1">
              <a:rPr lang="tr-TR" smtClean="0"/>
              <a:t>11.02.2015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26A3-2ED6-442D-A75D-8824797D74CC}" type="datetime1">
              <a:rPr lang="tr-TR" smtClean="0"/>
              <a:t>11.02.2015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D0A6-B1C4-45CB-9162-E80E0EF98CD7}" type="datetime1">
              <a:rPr lang="tr-TR" smtClean="0"/>
              <a:t>11.02.2015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CFFF-11C1-47AD-8C11-83994421BD5A}" type="datetime1">
              <a:rPr lang="tr-TR" smtClean="0"/>
              <a:t>11.02.2015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48C1-2CEC-4F27-A83D-3EE2E94D550E}" type="datetime1">
              <a:rPr lang="tr-TR" smtClean="0"/>
              <a:t>11.02.2015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0161-5069-4D46-9623-32CC28F2803F}" type="datetime1">
              <a:rPr lang="tr-TR" smtClean="0"/>
              <a:t>11.02.2015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F6C0-37A4-40D4-BD5D-A166414B869F}" type="datetime1">
              <a:rPr lang="tr-TR" smtClean="0"/>
              <a:t>11.02.2015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93F3F3-FD5F-4E34-9F66-2CE5CB48F7EF}" type="datetime1">
              <a:rPr lang="tr-TR" smtClean="0"/>
              <a:t>11.02.2015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8E9E-A940-4567-9525-CFCBD85FF05C}" type="datetime1">
              <a:rPr lang="tr-TR" smtClean="0"/>
              <a:t>11.02.2015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68AC-52A6-4412-AAA6-8BB7E45A82A9}" type="datetime1">
              <a:rPr lang="tr-TR" smtClean="0"/>
              <a:t>11.02.2015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F029-962B-43FD-AF5B-869199CECEB1}" type="datetime1">
              <a:rPr lang="tr-TR" smtClean="0"/>
              <a:t>11.02.2015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52CF-79A6-499D-955F-966BB060B5A5}" type="datetime1">
              <a:rPr lang="tr-TR" smtClean="0"/>
              <a:t>11.02.2015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F31F-263F-42FD-80BC-7BAF9E92D86B}" type="datetime1">
              <a:rPr lang="tr-TR" smtClean="0"/>
              <a:t>11.02.2015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8B87-A941-4394-B5E9-534195851903}" type="datetime1">
              <a:rPr lang="tr-TR" smtClean="0"/>
              <a:t>11.02.2015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EE64-0067-4E2C-A325-8F75897856D2}" type="datetime1">
              <a:rPr lang="tr-TR" smtClean="0"/>
              <a:t>11.02.2015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AA3-9B24-4CCD-A582-F739E532A36F}" type="datetime1">
              <a:rPr lang="tr-TR" smtClean="0"/>
              <a:t>11.02.2015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1460EF-5C47-4117-8F60-02952AEFBF5B}" type="datetime1">
              <a:rPr lang="tr-TR" smtClean="0"/>
              <a:t>11.02.2015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4416-946C-48D9-B371-5A9A4F3B44E2}" type="datetime1">
              <a:rPr lang="tr-TR" smtClean="0"/>
              <a:t>11.02.2015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A3606E-23E8-4642-952C-1B9CB35FB4FB}" type="datetime1">
              <a:rPr lang="tr-TR" smtClean="0"/>
              <a:t>11.02.2015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6A68D7-FCA4-4D56-8C57-8D2D2A1066D7}" type="datetime1">
              <a:rPr lang="tr-TR" smtClean="0"/>
              <a:t>11.02.2015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initial-management-of-shock-in-children/abstract/5" TargetMode="External"/><Relationship Id="rId2" Type="http://schemas.openxmlformats.org/officeDocument/2006/relationships/hyperlink" Target="http://www.uptodate.com/contents/initial-management-of-shock-in-children/abstract/4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al__ma_Sayfas_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10546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b="1" dirty="0" smtClean="0"/>
              <a:t>Hazırlayan: Dr. Ahmet YÖNTEM</a:t>
            </a:r>
          </a:p>
          <a:p>
            <a:r>
              <a:rPr lang="tr-TR" b="1" dirty="0" smtClean="0"/>
              <a:t>Yönetici: Hayri Levent YILMAZ</a:t>
            </a:r>
            <a:endParaRPr lang="tr-TR" b="1" dirty="0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7000" b="1" dirty="0" smtClean="0"/>
              <a:t>ŞOK</a:t>
            </a:r>
            <a:endParaRPr lang="tr-TR" sz="7000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Distributif</a:t>
            </a:r>
            <a:r>
              <a:rPr lang="tr-TR" dirty="0" smtClean="0"/>
              <a:t> Şok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i="1" dirty="0" err="1" smtClean="0"/>
              <a:t>Sepsis</a:t>
            </a:r>
            <a:r>
              <a:rPr lang="tr-TR" i="1" dirty="0" smtClean="0"/>
              <a:t>, </a:t>
            </a:r>
            <a:r>
              <a:rPr lang="tr-TR" i="1" dirty="0" err="1" smtClean="0"/>
              <a:t>anaflaksi</a:t>
            </a:r>
            <a:r>
              <a:rPr lang="tr-TR" i="1" dirty="0" smtClean="0"/>
              <a:t> </a:t>
            </a:r>
            <a:r>
              <a:rPr lang="tr-TR" dirty="0" smtClean="0"/>
              <a:t>ya da </a:t>
            </a:r>
            <a:r>
              <a:rPr lang="tr-TR" i="1" dirty="0" err="1" smtClean="0"/>
              <a:t>spinal</a:t>
            </a:r>
            <a:r>
              <a:rPr lang="tr-TR" i="1" dirty="0" smtClean="0"/>
              <a:t> hasarlanmanın </a:t>
            </a:r>
            <a:r>
              <a:rPr lang="tr-TR" dirty="0" smtClean="0"/>
              <a:t>sonucunda meydana gelebilir.</a:t>
            </a:r>
          </a:p>
          <a:p>
            <a:r>
              <a:rPr lang="tr-TR" dirty="0" smtClean="0"/>
              <a:t>Artmış </a:t>
            </a:r>
            <a:r>
              <a:rPr lang="tr-TR" dirty="0" err="1" smtClean="0"/>
              <a:t>kapiller</a:t>
            </a:r>
            <a:r>
              <a:rPr lang="tr-TR" dirty="0" smtClean="0"/>
              <a:t> geçirgenlik ile </a:t>
            </a:r>
            <a:r>
              <a:rPr lang="tr-TR" dirty="0" err="1" smtClean="0"/>
              <a:t>intravasküler</a:t>
            </a:r>
            <a:r>
              <a:rPr lang="tr-TR" dirty="0" smtClean="0"/>
              <a:t> alandan dokulara plazma kaybı gerçekleşir.</a:t>
            </a:r>
          </a:p>
          <a:p>
            <a:r>
              <a:rPr lang="tr-TR" dirty="0" err="1" smtClean="0"/>
              <a:t>Miyokardiyal</a:t>
            </a:r>
            <a:r>
              <a:rPr lang="tr-TR" dirty="0" smtClean="0"/>
              <a:t> işlev bozukluğu azalmış doku </a:t>
            </a:r>
            <a:r>
              <a:rPr lang="tr-TR" dirty="0" err="1" smtClean="0"/>
              <a:t>perfüzyonunu</a:t>
            </a:r>
            <a:r>
              <a:rPr lang="tr-TR" dirty="0" smtClean="0"/>
              <a:t> kötüleştirir.</a:t>
            </a:r>
          </a:p>
          <a:p>
            <a:r>
              <a:rPr lang="tr-TR" dirty="0" err="1" smtClean="0"/>
              <a:t>Vazomotor</a:t>
            </a:r>
            <a:r>
              <a:rPr lang="tr-TR" dirty="0" smtClean="0"/>
              <a:t> </a:t>
            </a:r>
            <a:r>
              <a:rPr lang="tr-TR" dirty="0" err="1" smtClean="0"/>
              <a:t>tonusdaki</a:t>
            </a:r>
            <a:r>
              <a:rPr lang="tr-TR" dirty="0" smtClean="0"/>
              <a:t> değişiklikler kan akımının anormal dağılımına sebep olarak uygunsuz doku </a:t>
            </a:r>
            <a:r>
              <a:rPr lang="tr-TR" dirty="0" err="1" smtClean="0"/>
              <a:t>perfüzyonuna</a:t>
            </a:r>
            <a:r>
              <a:rPr lang="tr-TR" dirty="0" smtClean="0"/>
              <a:t> sebep olur.</a:t>
            </a:r>
          </a:p>
          <a:p>
            <a:r>
              <a:rPr lang="tr-TR" dirty="0" smtClean="0"/>
              <a:t>Sistemik </a:t>
            </a:r>
            <a:r>
              <a:rPr lang="tr-TR" dirty="0" err="1" smtClean="0"/>
              <a:t>vaskuler</a:t>
            </a:r>
            <a:r>
              <a:rPr lang="tr-TR" dirty="0" smtClean="0"/>
              <a:t> dirençteki değişiklikler sıcak/soğuk şoka sebep olabilir.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SIRS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tr-TR" sz="2400" b="1" i="1" dirty="0" smtClean="0"/>
              <a:t>Vücut sıcaklığı</a:t>
            </a:r>
            <a:r>
              <a:rPr lang="tr-TR" sz="2400" dirty="0" smtClean="0"/>
              <a:t> &gt; 38,5 </a:t>
            </a:r>
            <a:r>
              <a:rPr lang="tr-TR" sz="2400" baseline="30000" dirty="0" err="1" smtClean="0"/>
              <a:t>o</a:t>
            </a:r>
            <a:r>
              <a:rPr lang="tr-TR" sz="2400" dirty="0" err="1" smtClean="0"/>
              <a:t>C</a:t>
            </a:r>
            <a:r>
              <a:rPr lang="tr-TR" sz="2400" dirty="0" smtClean="0"/>
              <a:t> ya da &lt; 36</a:t>
            </a:r>
            <a:r>
              <a:rPr lang="tr-TR" sz="2400" baseline="30000" dirty="0" smtClean="0"/>
              <a:t>o</a:t>
            </a:r>
            <a:r>
              <a:rPr lang="tr-TR" sz="2400" dirty="0" smtClean="0"/>
              <a:t>C  ( ölçüm </a:t>
            </a:r>
            <a:r>
              <a:rPr lang="tr-TR" sz="2400" dirty="0" err="1" smtClean="0"/>
              <a:t>rektal</a:t>
            </a:r>
            <a:r>
              <a:rPr lang="tr-TR" sz="2400" dirty="0" smtClean="0"/>
              <a:t>, oral, mesane içi ya da santral </a:t>
            </a:r>
            <a:r>
              <a:rPr lang="tr-TR" sz="2400" dirty="0" err="1" smtClean="0"/>
              <a:t>kateter</a:t>
            </a:r>
            <a:r>
              <a:rPr lang="tr-TR" sz="2400" dirty="0" smtClean="0"/>
              <a:t> </a:t>
            </a:r>
            <a:r>
              <a:rPr lang="tr-TR" sz="2400" dirty="0" err="1" smtClean="0"/>
              <a:t>probuyla</a:t>
            </a:r>
            <a:r>
              <a:rPr lang="tr-TR" sz="2400" dirty="0" smtClean="0"/>
              <a:t> yapılmış olmalı ) </a:t>
            </a:r>
            <a:endParaRPr lang="tr-TR" sz="2400" b="1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tr-TR" sz="2400" b="1" i="1" dirty="0" smtClean="0"/>
              <a:t>Taşikardi:</a:t>
            </a:r>
            <a:r>
              <a:rPr lang="tr-TR" sz="2400" b="1" dirty="0" smtClean="0"/>
              <a:t> </a:t>
            </a:r>
            <a:r>
              <a:rPr lang="tr-TR" sz="2400" dirty="0" smtClean="0"/>
              <a:t>yaşa göre ortalama kalp hızının 2 SD üzerinde olmalı. (</a:t>
            </a:r>
            <a:r>
              <a:rPr lang="tr-TR" sz="2400" dirty="0" err="1" smtClean="0"/>
              <a:t>dışardan</a:t>
            </a:r>
            <a:r>
              <a:rPr lang="tr-TR" sz="2400" dirty="0" smtClean="0"/>
              <a:t> bir uyaran, ağrılı uyarı, kronik ilaç kullanımı olmadan ya da ½ - 4 saat boyunca ısrar eden ve başka bir şekilde açıklanamayan )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tr-TR" sz="2400" b="1" dirty="0" smtClean="0"/>
              <a:t>					ya da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tr-TR" sz="2400" b="1" i="1" dirty="0" smtClean="0"/>
              <a:t>	</a:t>
            </a:r>
            <a:r>
              <a:rPr lang="tr-TR" sz="2400" b="1" i="1" dirty="0" err="1" smtClean="0"/>
              <a:t>Bradikardi</a:t>
            </a:r>
            <a:r>
              <a:rPr lang="tr-TR" sz="2400" b="1" i="1" dirty="0" smtClean="0"/>
              <a:t>:</a:t>
            </a:r>
            <a:r>
              <a:rPr lang="tr-TR" sz="2400" b="1" dirty="0" smtClean="0"/>
              <a:t> (</a:t>
            </a:r>
            <a:r>
              <a:rPr lang="tr-TR" sz="2400" dirty="0" smtClean="0"/>
              <a:t>&lt; 1 yaş çocuklar için) yaşa göre ortalama kalp hızı &lt; 10. </a:t>
            </a:r>
            <a:r>
              <a:rPr lang="tr-TR" sz="2400" dirty="0" err="1" smtClean="0"/>
              <a:t>persentilinin</a:t>
            </a:r>
            <a:r>
              <a:rPr lang="tr-TR" sz="2400" dirty="0" smtClean="0"/>
              <a:t> olmalı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tr-TR" sz="2400" dirty="0" smtClean="0"/>
              <a:t>( </a:t>
            </a:r>
            <a:r>
              <a:rPr lang="tr-TR" sz="2400" dirty="0" err="1" smtClean="0"/>
              <a:t>dışardan</a:t>
            </a:r>
            <a:r>
              <a:rPr lang="tr-TR" sz="2400" dirty="0" smtClean="0"/>
              <a:t> </a:t>
            </a:r>
            <a:r>
              <a:rPr lang="tr-TR" sz="2400" dirty="0" err="1" smtClean="0"/>
              <a:t>vagal</a:t>
            </a:r>
            <a:r>
              <a:rPr lang="tr-TR" sz="2400" dirty="0" smtClean="0"/>
              <a:t> uyarı, beta </a:t>
            </a:r>
            <a:r>
              <a:rPr lang="tr-TR" sz="2400" dirty="0" err="1" smtClean="0"/>
              <a:t>blokör</a:t>
            </a:r>
            <a:r>
              <a:rPr lang="tr-TR" sz="2400" dirty="0" smtClean="0"/>
              <a:t> ilaç alımı, </a:t>
            </a:r>
            <a:r>
              <a:rPr lang="tr-TR" sz="2400" dirty="0" err="1" smtClean="0"/>
              <a:t>konjenital</a:t>
            </a:r>
            <a:r>
              <a:rPr lang="tr-TR" sz="2400" dirty="0" smtClean="0"/>
              <a:t> kalp hastalığı olmadan ya da ½ saat boyunca ısrar eden ve başka bir şekilde açıklanamayan )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SIRS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140000"/>
              </a:lnSpc>
              <a:buNone/>
            </a:pPr>
            <a:r>
              <a:rPr lang="tr-TR" sz="2200" b="1" i="1" dirty="0" smtClean="0"/>
              <a:t>3-</a:t>
            </a:r>
            <a:r>
              <a:rPr lang="tr-TR" sz="2200" b="1" i="1" dirty="0" err="1" smtClean="0"/>
              <a:t>Takipne</a:t>
            </a:r>
            <a:r>
              <a:rPr lang="tr-TR" sz="2200" b="1" i="1" dirty="0" smtClean="0"/>
              <a:t>:</a:t>
            </a:r>
            <a:r>
              <a:rPr lang="tr-TR" sz="2200" dirty="0" smtClean="0"/>
              <a:t> yaşa göre ortalama solunum hızının 2 SD üzerinde olmalı. Ya da  altta yatan </a:t>
            </a:r>
            <a:r>
              <a:rPr lang="tr-TR" sz="2200" dirty="0" err="1" smtClean="0"/>
              <a:t>nöromuskuler</a:t>
            </a:r>
            <a:r>
              <a:rPr lang="tr-TR" sz="2200" dirty="0" smtClean="0"/>
              <a:t> bir hastalık ya da genel anesteziye alınma olmadan akut olarak mekanik </a:t>
            </a:r>
            <a:r>
              <a:rPr lang="tr-TR" sz="2200" dirty="0" err="1" smtClean="0"/>
              <a:t>ventilasyona</a:t>
            </a:r>
            <a:r>
              <a:rPr lang="tr-TR" sz="2200" dirty="0" smtClean="0"/>
              <a:t> ihtiyaç duyma</a:t>
            </a:r>
            <a:endParaRPr lang="tr-TR" sz="2200" b="1" dirty="0" smtClean="0"/>
          </a:p>
          <a:p>
            <a:pPr marL="609600" indent="-609600">
              <a:lnSpc>
                <a:spcPct val="140000"/>
              </a:lnSpc>
              <a:buNone/>
            </a:pPr>
            <a:r>
              <a:rPr lang="tr-TR" sz="2200" b="1" i="1" dirty="0" smtClean="0"/>
              <a:t>4-Beyaz küre sayısı:</a:t>
            </a:r>
            <a:r>
              <a:rPr lang="tr-TR" sz="2200" b="1" dirty="0" smtClean="0"/>
              <a:t> </a:t>
            </a:r>
            <a:r>
              <a:rPr lang="tr-TR" sz="2200" dirty="0" smtClean="0"/>
              <a:t>yaşa göre yükselmiş ya da azalmış.( kemoterapiye ikincil </a:t>
            </a:r>
            <a:r>
              <a:rPr lang="tr-TR" sz="2200" dirty="0" err="1" smtClean="0"/>
              <a:t>lökopeni</a:t>
            </a:r>
            <a:r>
              <a:rPr lang="tr-TR" sz="2200" dirty="0" smtClean="0"/>
              <a:t> olmamalı ). Ya da </a:t>
            </a:r>
            <a:r>
              <a:rPr lang="tr-TR" sz="2200" b="1" dirty="0" smtClean="0"/>
              <a:t> &gt; </a:t>
            </a:r>
            <a:r>
              <a:rPr lang="tr-TR" sz="2200" dirty="0" smtClean="0"/>
              <a:t>12000/ mm3  ( 12x109/L) ya da &lt; 4000/ mm3  ( 4x109/L) ya da </a:t>
            </a:r>
            <a:r>
              <a:rPr lang="tr-TR" sz="2200" dirty="0" err="1" smtClean="0"/>
              <a:t>immatur</a:t>
            </a:r>
            <a:r>
              <a:rPr lang="tr-TR" sz="2200" dirty="0" smtClean="0"/>
              <a:t> </a:t>
            </a:r>
            <a:r>
              <a:rPr lang="tr-TR" sz="2200" dirty="0" err="1" smtClean="0"/>
              <a:t>nötrofil</a:t>
            </a:r>
            <a:r>
              <a:rPr lang="tr-TR" sz="2200" dirty="0" smtClean="0"/>
              <a:t> &gt; %10 olmalı </a:t>
            </a:r>
          </a:p>
          <a:p>
            <a:endParaRPr lang="tr-TR" sz="22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Sepsis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tr-TR" sz="2800" b="1" i="1" dirty="0" smtClean="0"/>
              <a:t>	</a:t>
            </a:r>
            <a:r>
              <a:rPr lang="tr-TR" sz="2800" i="1" dirty="0" smtClean="0"/>
              <a:t>Kanıtlanmış ya da şüphelenilen bir enfeksiyonla birlikte ya da onun sonucu olarak SIRS olması durumunda tanı alır.</a:t>
            </a:r>
            <a:r>
              <a:rPr lang="tr-TR" sz="4400" dirty="0" smtClean="0"/>
              <a:t> </a:t>
            </a:r>
            <a:endParaRPr lang="tr-TR" sz="2800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tr-TR" sz="2800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tr-TR" sz="2800" dirty="0" smtClean="0"/>
              <a:t>Kanıtlanmış ya da şüphelenilen (kültürde üreme olması, doku boyası ya da PCR pozitifliği ) herhangi bir patojenle enfeksiyon olması                                            ya da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tr-TR" sz="2800" dirty="0" smtClean="0"/>
              <a:t>Kuvvetle muhtemel enfeksiyonla ilişkili bir klinik tablonun bulunması. </a:t>
            </a:r>
            <a:endParaRPr lang="tr-TR" sz="2800" b="1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tr-TR" sz="2800" b="1" i="1" dirty="0" smtClean="0">
                <a:solidFill>
                  <a:srgbClr val="CC0000"/>
                </a:solidFill>
              </a:rPr>
              <a:t>Enfeksiyon kanıtları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tr-TR" sz="2800" dirty="0" smtClean="0"/>
              <a:t> 	Pozitif fizik muayene bulgusu, görüntüleme ya da laboratuar test sonucu ((normalde steril olan bir vücut sıvısında beyaz küre bulunması, perfore bir organ, AC </a:t>
            </a:r>
            <a:r>
              <a:rPr lang="tr-TR" sz="2800" dirty="0" err="1" smtClean="0"/>
              <a:t>grafisinde</a:t>
            </a:r>
            <a:r>
              <a:rPr lang="tr-TR" sz="2800" dirty="0" smtClean="0"/>
              <a:t> </a:t>
            </a:r>
            <a:r>
              <a:rPr lang="tr-TR" sz="2800" dirty="0" err="1" smtClean="0"/>
              <a:t>pnömonik</a:t>
            </a:r>
            <a:r>
              <a:rPr lang="tr-TR" sz="2800" dirty="0" smtClean="0"/>
              <a:t> </a:t>
            </a:r>
            <a:r>
              <a:rPr lang="tr-TR" sz="2800" dirty="0" err="1" smtClean="0"/>
              <a:t>infiltrasyon</a:t>
            </a:r>
            <a:r>
              <a:rPr lang="tr-TR" sz="2800" dirty="0" smtClean="0"/>
              <a:t>, </a:t>
            </a:r>
            <a:r>
              <a:rPr lang="tr-TR" sz="2800" dirty="0" err="1" smtClean="0"/>
              <a:t>peteşial</a:t>
            </a:r>
            <a:r>
              <a:rPr lang="tr-TR" sz="2800" dirty="0" smtClean="0"/>
              <a:t> veya </a:t>
            </a:r>
            <a:r>
              <a:rPr lang="tr-TR" sz="2800" dirty="0" err="1" smtClean="0"/>
              <a:t>purpurik</a:t>
            </a:r>
            <a:r>
              <a:rPr lang="tr-TR" sz="2800" dirty="0" smtClean="0"/>
              <a:t> döküntü, </a:t>
            </a:r>
            <a:r>
              <a:rPr lang="tr-TR" sz="2800" dirty="0" err="1" smtClean="0"/>
              <a:t>purpura</a:t>
            </a:r>
            <a:r>
              <a:rPr lang="tr-TR" sz="2800" dirty="0" smtClean="0"/>
              <a:t> </a:t>
            </a:r>
            <a:r>
              <a:rPr lang="tr-TR" sz="2800" dirty="0" err="1" smtClean="0"/>
              <a:t>fulminans</a:t>
            </a:r>
            <a:r>
              <a:rPr lang="tr-TR" sz="2800" dirty="0" smtClean="0"/>
              <a:t>  vb )) olabilir. </a:t>
            </a:r>
          </a:p>
          <a:p>
            <a:pPr marL="609600" indent="-609600">
              <a:lnSpc>
                <a:spcPct val="90000"/>
              </a:lnSpc>
            </a:pPr>
            <a:r>
              <a:rPr lang="tr-TR" sz="2800" b="1" i="1" dirty="0" smtClean="0">
                <a:solidFill>
                  <a:srgbClr val="FF0000"/>
                </a:solidFill>
              </a:rPr>
              <a:t>1.3 </a:t>
            </a:r>
            <a:r>
              <a:rPr lang="el-GR" sz="2800" b="1" i="1" dirty="0" smtClean="0">
                <a:solidFill>
                  <a:srgbClr val="FF0000"/>
                </a:solidFill>
              </a:rPr>
              <a:t>β</a:t>
            </a:r>
            <a:r>
              <a:rPr lang="tr-TR" sz="2800" b="1" i="1" dirty="0" smtClean="0">
                <a:solidFill>
                  <a:srgbClr val="FF0000"/>
                </a:solidFill>
              </a:rPr>
              <a:t>-D </a:t>
            </a:r>
            <a:r>
              <a:rPr lang="tr-TR" sz="2800" b="1" i="1" dirty="0" err="1" smtClean="0">
                <a:solidFill>
                  <a:srgbClr val="FF0000"/>
                </a:solidFill>
              </a:rPr>
              <a:t>glukan</a:t>
            </a:r>
            <a:r>
              <a:rPr lang="tr-TR" sz="2800" b="1" i="1" dirty="0" smtClean="0">
                <a:solidFill>
                  <a:srgbClr val="FF0000"/>
                </a:solidFill>
              </a:rPr>
              <a:t>, anti-</a:t>
            </a:r>
            <a:r>
              <a:rPr lang="tr-TR" sz="2800" b="1" i="1" dirty="0" err="1" smtClean="0">
                <a:solidFill>
                  <a:srgbClr val="FF0000"/>
                </a:solidFill>
              </a:rPr>
              <a:t>mannan</a:t>
            </a:r>
            <a:r>
              <a:rPr lang="tr-TR" sz="2800" b="1" i="1" dirty="0" smtClean="0">
                <a:solidFill>
                  <a:srgbClr val="FF0000"/>
                </a:solidFill>
              </a:rPr>
              <a:t> ab ölçümü ile gösterilen enfeksiyon…2013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Septik şok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tr-TR" sz="2200" b="1" dirty="0" err="1" smtClean="0"/>
              <a:t>Kardiyo</a:t>
            </a:r>
            <a:r>
              <a:rPr lang="tr-TR" sz="2200" b="1" dirty="0" smtClean="0"/>
              <a:t> - </a:t>
            </a:r>
            <a:r>
              <a:rPr lang="tr-TR" sz="2200" b="1" dirty="0" err="1" smtClean="0"/>
              <a:t>vasküler</a:t>
            </a:r>
            <a:r>
              <a:rPr lang="tr-TR" sz="2200" b="1" dirty="0" smtClean="0"/>
              <a:t> organ yetmezliği: </a:t>
            </a:r>
            <a:r>
              <a:rPr lang="tr-TR" sz="2200" dirty="0" smtClean="0"/>
              <a:t>1 saat içinde ≥ 40 ml/kg </a:t>
            </a:r>
            <a:r>
              <a:rPr lang="tr-TR" sz="2200" dirty="0" err="1" smtClean="0"/>
              <a:t>izotonik</a:t>
            </a:r>
            <a:r>
              <a:rPr lang="tr-TR" sz="2200" dirty="0" smtClean="0"/>
              <a:t> sıvı uygulanmasına rağmen;</a:t>
            </a:r>
          </a:p>
          <a:p>
            <a:pPr>
              <a:lnSpc>
                <a:spcPct val="110000"/>
              </a:lnSpc>
              <a:buNone/>
            </a:pPr>
            <a:endParaRPr lang="tr-TR" sz="2200" b="1" dirty="0" smtClean="0"/>
          </a:p>
          <a:p>
            <a:pPr>
              <a:lnSpc>
                <a:spcPct val="110000"/>
              </a:lnSpc>
              <a:buNone/>
            </a:pPr>
            <a:r>
              <a:rPr lang="tr-TR" sz="2200" b="1" dirty="0" smtClean="0"/>
              <a:t>1-Hipotansiyon: </a:t>
            </a:r>
            <a:r>
              <a:rPr lang="tr-TR" sz="2200" dirty="0" smtClean="0"/>
              <a:t>Kan basıncının  yaşa göre 5. </a:t>
            </a:r>
            <a:r>
              <a:rPr lang="tr-TR" sz="2200" dirty="0" err="1" smtClean="0"/>
              <a:t>persentilin</a:t>
            </a:r>
            <a:r>
              <a:rPr lang="tr-TR" sz="2200" dirty="0" smtClean="0"/>
              <a:t> altına düşmesi ya da </a:t>
            </a:r>
            <a:r>
              <a:rPr lang="tr-TR" sz="2200" dirty="0" err="1" smtClean="0"/>
              <a:t>sistolik</a:t>
            </a:r>
            <a:r>
              <a:rPr lang="tr-TR" sz="2200" dirty="0" smtClean="0"/>
              <a:t> kan basıncı &lt; 2 SD yaş normaline göre olması </a:t>
            </a:r>
          </a:p>
          <a:p>
            <a:pPr>
              <a:lnSpc>
                <a:spcPct val="110000"/>
              </a:lnSpc>
              <a:buNone/>
            </a:pPr>
            <a:r>
              <a:rPr lang="tr-TR" sz="2200" dirty="0" smtClean="0"/>
              <a:t>				</a:t>
            </a:r>
            <a:endParaRPr lang="tr-TR" sz="2200" b="1" dirty="0" smtClean="0"/>
          </a:p>
          <a:p>
            <a:pPr>
              <a:lnSpc>
                <a:spcPct val="110000"/>
              </a:lnSpc>
              <a:buNone/>
            </a:pPr>
            <a:r>
              <a:rPr lang="tr-TR" sz="2200" b="1" dirty="0" smtClean="0"/>
              <a:t>2- </a:t>
            </a:r>
            <a:r>
              <a:rPr lang="tr-TR" sz="2200" b="1" dirty="0" err="1" smtClean="0"/>
              <a:t>Vazoaktif</a:t>
            </a:r>
            <a:r>
              <a:rPr lang="tr-TR" sz="2200" b="1" dirty="0" smtClean="0"/>
              <a:t> ilaç ihtiyacı olması:</a:t>
            </a:r>
            <a:r>
              <a:rPr lang="tr-TR" sz="2200" dirty="0" smtClean="0"/>
              <a:t>Kan basıncının normal sınırlarda sürdürülebilmesi için ( </a:t>
            </a:r>
            <a:r>
              <a:rPr lang="tr-TR" sz="2200" dirty="0" err="1" smtClean="0"/>
              <a:t>Dopamin</a:t>
            </a:r>
            <a:r>
              <a:rPr lang="tr-TR" sz="2200" dirty="0" smtClean="0"/>
              <a:t> &gt; 5 </a:t>
            </a:r>
            <a:r>
              <a:rPr lang="tr-TR" sz="2200" dirty="0" err="1" smtClean="0"/>
              <a:t>μg</a:t>
            </a:r>
            <a:r>
              <a:rPr lang="tr-TR" sz="2200" dirty="0" smtClean="0"/>
              <a:t>/kg/</a:t>
            </a:r>
            <a:r>
              <a:rPr lang="tr-TR" sz="2200" dirty="0" err="1" smtClean="0"/>
              <a:t>dk</a:t>
            </a:r>
            <a:r>
              <a:rPr lang="tr-TR" sz="2200" dirty="0" smtClean="0"/>
              <a:t> ya da herhangi bir dozda </a:t>
            </a:r>
            <a:r>
              <a:rPr lang="tr-TR" sz="2200" dirty="0" err="1" smtClean="0"/>
              <a:t>dobutamin</a:t>
            </a:r>
            <a:r>
              <a:rPr lang="tr-TR" sz="2200" dirty="0" smtClean="0"/>
              <a:t>, epinefrin ya da </a:t>
            </a:r>
            <a:r>
              <a:rPr lang="tr-TR" sz="2200" dirty="0" err="1" smtClean="0"/>
              <a:t>nor</a:t>
            </a:r>
            <a:r>
              <a:rPr lang="tr-TR" sz="2200" dirty="0" smtClean="0"/>
              <a:t> epinefrin)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Septik şok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buNone/>
            </a:pPr>
            <a:r>
              <a:rPr lang="tr-TR" sz="3200" dirty="0" smtClean="0"/>
              <a:t>3-Aşağıdakilerden 2’ si</a:t>
            </a:r>
          </a:p>
          <a:p>
            <a:pPr>
              <a:lnSpc>
                <a:spcPct val="130000"/>
              </a:lnSpc>
            </a:pPr>
            <a:r>
              <a:rPr lang="tr-TR" dirty="0" err="1" smtClean="0"/>
              <a:t>Metabolik</a:t>
            </a:r>
            <a:r>
              <a:rPr lang="tr-TR" dirty="0" smtClean="0"/>
              <a:t> </a:t>
            </a:r>
            <a:r>
              <a:rPr lang="tr-TR" dirty="0" err="1" smtClean="0"/>
              <a:t>asidoz</a:t>
            </a:r>
            <a:r>
              <a:rPr lang="tr-TR" dirty="0" smtClean="0"/>
              <a:t> (açıklanamayan) : baz açığı &gt; 5 </a:t>
            </a:r>
            <a:r>
              <a:rPr lang="tr-TR" dirty="0" err="1" smtClean="0"/>
              <a:t>mEq</a:t>
            </a:r>
            <a:r>
              <a:rPr lang="tr-TR" dirty="0" smtClean="0"/>
              <a:t>/L</a:t>
            </a:r>
          </a:p>
          <a:p>
            <a:pPr>
              <a:lnSpc>
                <a:spcPct val="130000"/>
              </a:lnSpc>
            </a:pPr>
            <a:r>
              <a:rPr lang="tr-TR" dirty="0" err="1" smtClean="0"/>
              <a:t>Arteriyel</a:t>
            </a:r>
            <a:r>
              <a:rPr lang="tr-TR" dirty="0" smtClean="0"/>
              <a:t> </a:t>
            </a:r>
            <a:r>
              <a:rPr lang="tr-TR" dirty="0" err="1" smtClean="0"/>
              <a:t>laktat</a:t>
            </a:r>
            <a:r>
              <a:rPr lang="tr-TR" dirty="0" smtClean="0"/>
              <a:t> &gt; normal üst sınırın 2 katı</a:t>
            </a:r>
          </a:p>
          <a:p>
            <a:pPr>
              <a:lnSpc>
                <a:spcPct val="130000"/>
              </a:lnSpc>
            </a:pPr>
            <a:r>
              <a:rPr lang="tr-TR" dirty="0" err="1" smtClean="0"/>
              <a:t>Oligüri</a:t>
            </a:r>
            <a:r>
              <a:rPr lang="tr-TR" dirty="0" smtClean="0"/>
              <a:t>: idrar çıkışı &lt; 0.5 ml/kg/</a:t>
            </a:r>
            <a:r>
              <a:rPr lang="tr-TR" dirty="0" err="1" smtClean="0"/>
              <a:t>sa</a:t>
            </a:r>
            <a:endParaRPr lang="tr-TR" dirty="0" smtClean="0"/>
          </a:p>
          <a:p>
            <a:pPr>
              <a:lnSpc>
                <a:spcPct val="130000"/>
              </a:lnSpc>
            </a:pPr>
            <a:r>
              <a:rPr lang="tr-TR" dirty="0" smtClean="0"/>
              <a:t>Uzamış </a:t>
            </a:r>
            <a:r>
              <a:rPr lang="tr-TR" dirty="0" err="1" smtClean="0"/>
              <a:t>kapiller</a:t>
            </a:r>
            <a:r>
              <a:rPr lang="tr-TR" dirty="0" smtClean="0"/>
              <a:t> </a:t>
            </a:r>
            <a:r>
              <a:rPr lang="tr-TR" dirty="0" smtClean="0"/>
              <a:t>&gt; </a:t>
            </a:r>
            <a:r>
              <a:rPr lang="tr-TR" dirty="0" smtClean="0"/>
              <a:t>5 sn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Santral – </a:t>
            </a:r>
            <a:r>
              <a:rPr lang="tr-TR" dirty="0" err="1" smtClean="0"/>
              <a:t>periferal</a:t>
            </a:r>
            <a:r>
              <a:rPr lang="tr-TR" dirty="0" smtClean="0"/>
              <a:t> sıcaklık farkı &gt; 3 </a:t>
            </a:r>
            <a:r>
              <a:rPr lang="tr-TR" baseline="30000" dirty="0" err="1" smtClean="0"/>
              <a:t>o</a:t>
            </a:r>
            <a:r>
              <a:rPr lang="tr-TR" dirty="0" err="1" smtClean="0"/>
              <a:t>C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Septik Şok Tanı kriterleri içine 2013 gözden geçirme raporunda alınanlar</a:t>
            </a:r>
            <a:endParaRPr lang="tr-TR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 smtClean="0"/>
              <a:t>Anlamlı ödem ya da pozitif sıvı dengesi: 24 saatte </a:t>
            </a:r>
            <a:r>
              <a:rPr lang="tr-TR" sz="2400" b="1" dirty="0" smtClean="0"/>
              <a:t>vücut ağırlığının &gt;%20si sıvı birikimi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 </a:t>
            </a:r>
            <a:r>
              <a:rPr lang="tr-TR" sz="2400" dirty="0" err="1" smtClean="0"/>
              <a:t>Hiperglisemi</a:t>
            </a:r>
            <a:r>
              <a:rPr lang="tr-TR" sz="2400" dirty="0" smtClean="0"/>
              <a:t>: </a:t>
            </a:r>
            <a:r>
              <a:rPr lang="tr-TR" sz="2400" dirty="0" err="1" smtClean="0"/>
              <a:t>diabet</a:t>
            </a:r>
            <a:r>
              <a:rPr lang="tr-TR" sz="2400" dirty="0" smtClean="0"/>
              <a:t> </a:t>
            </a:r>
            <a:r>
              <a:rPr lang="tr-TR" sz="2400" dirty="0" err="1" smtClean="0"/>
              <a:t>mellitus</a:t>
            </a:r>
            <a:r>
              <a:rPr lang="tr-TR" sz="2400" dirty="0" smtClean="0"/>
              <a:t> tanısı yokken </a:t>
            </a:r>
            <a:r>
              <a:rPr lang="tr-TR" sz="2400" b="1" dirty="0" smtClean="0"/>
              <a:t>plazma </a:t>
            </a:r>
            <a:r>
              <a:rPr lang="tr-TR" sz="2400" b="1" dirty="0" err="1" smtClean="0"/>
              <a:t>glukozunun</a:t>
            </a:r>
            <a:r>
              <a:rPr lang="tr-TR" sz="2400" b="1" dirty="0" smtClean="0"/>
              <a:t> &gt;140mg/</a:t>
            </a:r>
            <a:r>
              <a:rPr lang="tr-TR" sz="2400" b="1" dirty="0" err="1" smtClean="0"/>
              <a:t>dl</a:t>
            </a:r>
            <a:r>
              <a:rPr lang="tr-TR" sz="2400" dirty="0" smtClean="0"/>
              <a:t> ölçülmesi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CRP ya da </a:t>
            </a:r>
            <a:r>
              <a:rPr lang="tr-TR" sz="2400" dirty="0" err="1" smtClean="0"/>
              <a:t>procalsitonin</a:t>
            </a:r>
            <a:r>
              <a:rPr lang="tr-TR" sz="2400" dirty="0" smtClean="0"/>
              <a:t>  &gt; N X2 SD artışı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Organ fonksiyon bozukluğu kriteri olarak: </a:t>
            </a:r>
            <a:r>
              <a:rPr lang="tr-TR" sz="2400" b="1" dirty="0" err="1" smtClean="0"/>
              <a:t>ileus</a:t>
            </a:r>
            <a:r>
              <a:rPr lang="tr-TR" sz="2400" dirty="0" smtClean="0"/>
              <a:t>- barsak seslerinin duyulmaması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Kardiyojenik</a:t>
            </a:r>
            <a:r>
              <a:rPr lang="tr-TR" dirty="0" smtClean="0"/>
              <a:t> Şok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Kan akımında </a:t>
            </a:r>
            <a:r>
              <a:rPr lang="tr-TR" dirty="0" err="1" smtClean="0"/>
              <a:t>obstruksiyon</a:t>
            </a:r>
            <a:r>
              <a:rPr lang="tr-TR" dirty="0" smtClean="0"/>
              <a:t> ya da birincil kardiyak hastalığa bağlı olarak pompalama fonksiyonundaki yetersizlik ile meydana gelir.</a:t>
            </a:r>
          </a:p>
          <a:p>
            <a:r>
              <a:rPr lang="tr-TR" dirty="0" err="1" smtClean="0"/>
              <a:t>Obstruktif</a:t>
            </a:r>
            <a:r>
              <a:rPr lang="tr-TR" dirty="0" smtClean="0"/>
              <a:t> şoka sebep olan nedenler genellikle spesifik tedavileri olmaları nedeniyle hızlı bir şekilde saptanmalıdır</a:t>
            </a:r>
          </a:p>
          <a:p>
            <a:pPr lvl="1"/>
            <a:r>
              <a:rPr lang="tr-TR" i="1" dirty="0" err="1" smtClean="0"/>
              <a:t>Konjenital</a:t>
            </a:r>
            <a:r>
              <a:rPr lang="tr-TR" i="1" dirty="0" smtClean="0"/>
              <a:t> kalp hastalığı, </a:t>
            </a:r>
            <a:r>
              <a:rPr lang="tr-TR" i="1" dirty="0" err="1" smtClean="0"/>
              <a:t>miyokardit</a:t>
            </a:r>
            <a:r>
              <a:rPr lang="tr-TR" i="1" dirty="0" smtClean="0"/>
              <a:t>, travma, aritmi, tansiyon </a:t>
            </a:r>
            <a:r>
              <a:rPr lang="tr-TR" i="1" dirty="0" err="1" smtClean="0"/>
              <a:t>pnömotoraks</a:t>
            </a:r>
            <a:r>
              <a:rPr lang="tr-TR" i="1" dirty="0" smtClean="0"/>
              <a:t>, masif </a:t>
            </a:r>
            <a:r>
              <a:rPr lang="tr-TR" i="1" dirty="0" err="1" smtClean="0"/>
              <a:t>pulmoner</a:t>
            </a:r>
            <a:r>
              <a:rPr lang="tr-TR" i="1" dirty="0" smtClean="0"/>
              <a:t> </a:t>
            </a:r>
            <a:r>
              <a:rPr lang="tr-TR" i="1" dirty="0" err="1" smtClean="0"/>
              <a:t>emboli</a:t>
            </a:r>
            <a:r>
              <a:rPr lang="tr-TR" i="1" dirty="0" smtClean="0"/>
              <a:t>, kardiyak </a:t>
            </a:r>
            <a:r>
              <a:rPr lang="tr-TR" i="1" dirty="0" err="1" smtClean="0"/>
              <a:t>tamponad</a:t>
            </a:r>
            <a:r>
              <a:rPr lang="tr-TR" i="1" dirty="0" smtClean="0"/>
              <a:t>, </a:t>
            </a:r>
            <a:r>
              <a:rPr lang="tr-TR" i="1" dirty="0" err="1" smtClean="0"/>
              <a:t>pulmoner</a:t>
            </a:r>
            <a:r>
              <a:rPr lang="tr-TR" i="1" dirty="0" smtClean="0"/>
              <a:t> hipertansiyon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70992" y="2636912"/>
          <a:ext cx="907300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Aşağı Ok"/>
          <p:cNvSpPr/>
          <p:nvPr/>
        </p:nvSpPr>
        <p:spPr>
          <a:xfrm>
            <a:off x="2627784" y="3645024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karı Ok"/>
          <p:cNvSpPr/>
          <p:nvPr/>
        </p:nvSpPr>
        <p:spPr>
          <a:xfrm>
            <a:off x="2627784" y="3933056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Aşağı Ok"/>
          <p:cNvSpPr/>
          <p:nvPr/>
        </p:nvSpPr>
        <p:spPr>
          <a:xfrm>
            <a:off x="2411760" y="4221088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ol Sağ Ok"/>
          <p:cNvSpPr/>
          <p:nvPr/>
        </p:nvSpPr>
        <p:spPr>
          <a:xfrm>
            <a:off x="2843808" y="4221088"/>
            <a:ext cx="28803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Aşağı Ok"/>
          <p:cNvSpPr/>
          <p:nvPr/>
        </p:nvSpPr>
        <p:spPr>
          <a:xfrm>
            <a:off x="4427984" y="3645024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Aşağı Ok"/>
          <p:cNvSpPr/>
          <p:nvPr/>
        </p:nvSpPr>
        <p:spPr>
          <a:xfrm>
            <a:off x="4427984" y="393305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Aşağı Ok"/>
          <p:cNvSpPr/>
          <p:nvPr/>
        </p:nvSpPr>
        <p:spPr>
          <a:xfrm>
            <a:off x="6372200" y="429309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şağı Ok"/>
          <p:cNvSpPr/>
          <p:nvPr/>
        </p:nvSpPr>
        <p:spPr>
          <a:xfrm>
            <a:off x="8244408" y="3645024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Aşağı Ok"/>
          <p:cNvSpPr/>
          <p:nvPr/>
        </p:nvSpPr>
        <p:spPr>
          <a:xfrm>
            <a:off x="8244408" y="393305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Yukarı Ok"/>
          <p:cNvSpPr/>
          <p:nvPr/>
        </p:nvSpPr>
        <p:spPr>
          <a:xfrm>
            <a:off x="4427984" y="4221088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Yukarı Ok"/>
          <p:cNvSpPr/>
          <p:nvPr/>
        </p:nvSpPr>
        <p:spPr>
          <a:xfrm>
            <a:off x="6372200" y="3573016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Yukarı Ok"/>
          <p:cNvSpPr/>
          <p:nvPr/>
        </p:nvSpPr>
        <p:spPr>
          <a:xfrm>
            <a:off x="6372200" y="3933056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Yukarı Ok"/>
          <p:cNvSpPr/>
          <p:nvPr/>
        </p:nvSpPr>
        <p:spPr>
          <a:xfrm>
            <a:off x="8244408" y="4221088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Şokta bir hastanın ilk değerlendirmesinde;</a:t>
            </a:r>
          </a:p>
          <a:p>
            <a:pPr lvl="1"/>
            <a:r>
              <a:rPr lang="tr-TR" dirty="0" smtClean="0"/>
              <a:t>Yaşamı tehdit eden durumların acilen saptanması</a:t>
            </a:r>
          </a:p>
          <a:p>
            <a:pPr lvl="1"/>
            <a:r>
              <a:rPr lang="tr-TR" dirty="0" smtClean="0"/>
              <a:t>Dolaşımın hızlı bir şekilde değerlendirilmesi</a:t>
            </a:r>
          </a:p>
          <a:p>
            <a:pPr lvl="1"/>
            <a:r>
              <a:rPr lang="tr-TR" dirty="0" smtClean="0"/>
              <a:t>Şokun nedeninin ve tipinin belirlenmesi</a:t>
            </a:r>
          </a:p>
          <a:p>
            <a:r>
              <a:rPr lang="tr-TR" dirty="0" smtClean="0"/>
              <a:t>Yaşamı tehdit eden durum, hipotansiyon ve </a:t>
            </a:r>
            <a:r>
              <a:rPr lang="tr-TR" dirty="0" err="1" smtClean="0"/>
              <a:t>kompanse</a:t>
            </a:r>
            <a:r>
              <a:rPr lang="tr-TR" dirty="0" smtClean="0"/>
              <a:t> şok hastanın görünüm, soluma ve dolaşımının hızlı değerlendirmesi ile genellikle saptanabilir.</a:t>
            </a:r>
          </a:p>
          <a:p>
            <a:r>
              <a:rPr lang="tr-TR" dirty="0" smtClean="0"/>
              <a:t>Ancak şokun neden ve tipi detaylı </a:t>
            </a:r>
            <a:r>
              <a:rPr lang="tr-TR" dirty="0" err="1" smtClean="0"/>
              <a:t>anamnez</a:t>
            </a:r>
            <a:r>
              <a:rPr lang="tr-TR" dirty="0" smtClean="0"/>
              <a:t>, muayene ve </a:t>
            </a:r>
            <a:r>
              <a:rPr lang="tr-TR" dirty="0" err="1" smtClean="0"/>
              <a:t>laboratuvar</a:t>
            </a:r>
            <a:r>
              <a:rPr lang="tr-TR" dirty="0" smtClean="0"/>
              <a:t> değerlendirme ile saptanabilir.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Şokun tanımlaması</a:t>
            </a:r>
          </a:p>
          <a:p>
            <a:r>
              <a:rPr lang="tr-TR" dirty="0" smtClean="0"/>
              <a:t>Epidemiyoloji</a:t>
            </a:r>
          </a:p>
          <a:p>
            <a:r>
              <a:rPr lang="tr-TR" dirty="0" smtClean="0"/>
              <a:t>Sınıflandırma</a:t>
            </a:r>
            <a:endParaRPr lang="tr-TR" dirty="0" smtClean="0"/>
          </a:p>
          <a:p>
            <a:r>
              <a:rPr lang="tr-TR" dirty="0" smtClean="0"/>
              <a:t>Değerlendirme</a:t>
            </a:r>
          </a:p>
          <a:p>
            <a:r>
              <a:rPr lang="tr-TR" dirty="0" smtClean="0"/>
              <a:t>Fizik muayene</a:t>
            </a:r>
          </a:p>
          <a:p>
            <a:r>
              <a:rPr lang="tr-TR" dirty="0" smtClean="0"/>
              <a:t>Yardımcı tetkikler</a:t>
            </a:r>
          </a:p>
          <a:p>
            <a:r>
              <a:rPr lang="tr-TR" dirty="0" smtClean="0"/>
              <a:t>Tedavi</a:t>
            </a:r>
          </a:p>
          <a:p>
            <a:r>
              <a:rPr lang="tr-TR" dirty="0" smtClean="0"/>
              <a:t>Yenilikler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PAT</a:t>
            </a:r>
          </a:p>
          <a:p>
            <a:pPr lvl="1"/>
            <a:r>
              <a:rPr lang="tr-TR" dirty="0" smtClean="0"/>
              <a:t>Görünüm</a:t>
            </a:r>
          </a:p>
          <a:p>
            <a:pPr lvl="1"/>
            <a:r>
              <a:rPr lang="tr-TR" dirty="0" smtClean="0"/>
              <a:t>Solunum</a:t>
            </a:r>
          </a:p>
          <a:p>
            <a:pPr lvl="2"/>
            <a:r>
              <a:rPr lang="tr-TR" dirty="0" smtClean="0"/>
              <a:t>Tansiyon </a:t>
            </a:r>
            <a:r>
              <a:rPr lang="tr-TR" dirty="0" err="1" smtClean="0"/>
              <a:t>pnömotoraks</a:t>
            </a:r>
            <a:endParaRPr lang="tr-TR" dirty="0" smtClean="0"/>
          </a:p>
          <a:p>
            <a:pPr lvl="2"/>
            <a:r>
              <a:rPr lang="tr-TR" dirty="0" smtClean="0"/>
              <a:t>Kardiyak </a:t>
            </a:r>
            <a:r>
              <a:rPr lang="tr-TR" dirty="0" err="1" smtClean="0"/>
              <a:t>tamponad</a:t>
            </a:r>
            <a:endParaRPr lang="tr-TR" dirty="0" smtClean="0"/>
          </a:p>
          <a:p>
            <a:pPr lvl="2"/>
            <a:r>
              <a:rPr lang="tr-TR" dirty="0" err="1" smtClean="0"/>
              <a:t>Duktus</a:t>
            </a:r>
            <a:r>
              <a:rPr lang="tr-TR" dirty="0" smtClean="0"/>
              <a:t> bağımlı </a:t>
            </a:r>
            <a:r>
              <a:rPr lang="tr-TR" dirty="0" err="1" smtClean="0"/>
              <a:t>konjenital</a:t>
            </a:r>
            <a:r>
              <a:rPr lang="tr-TR" dirty="0" smtClean="0"/>
              <a:t> kalp hastalığı</a:t>
            </a:r>
          </a:p>
          <a:p>
            <a:pPr lvl="2"/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emboli</a:t>
            </a:r>
            <a:endParaRPr lang="tr-TR" dirty="0" smtClean="0"/>
          </a:p>
          <a:p>
            <a:pPr lvl="1"/>
            <a:r>
              <a:rPr lang="tr-TR" dirty="0" smtClean="0"/>
              <a:t>Dolaşım</a:t>
            </a:r>
          </a:p>
          <a:p>
            <a:pPr lvl="2"/>
            <a:r>
              <a:rPr lang="tr-TR" dirty="0" smtClean="0"/>
              <a:t>Santral/</a:t>
            </a:r>
            <a:r>
              <a:rPr lang="tr-TR" dirty="0" err="1" smtClean="0"/>
              <a:t>periferal</a:t>
            </a:r>
            <a:r>
              <a:rPr lang="tr-TR" dirty="0" smtClean="0"/>
              <a:t> nabızlar</a:t>
            </a:r>
          </a:p>
          <a:p>
            <a:pPr lvl="2"/>
            <a:r>
              <a:rPr lang="tr-TR" dirty="0" smtClean="0"/>
              <a:t>Vücut sıcaklığı</a:t>
            </a:r>
          </a:p>
          <a:p>
            <a:pPr lvl="2"/>
            <a:r>
              <a:rPr lang="tr-TR" dirty="0" err="1" smtClean="0"/>
              <a:t>Kapiller</a:t>
            </a:r>
            <a:r>
              <a:rPr lang="tr-TR" dirty="0" smtClean="0"/>
              <a:t> dolum süresi</a:t>
            </a:r>
          </a:p>
          <a:p>
            <a:pPr lvl="2"/>
            <a:r>
              <a:rPr lang="tr-TR" dirty="0" smtClean="0"/>
              <a:t>Kalp hızı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perfüzyon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CC0000"/>
                </a:solidFill>
              </a:rPr>
              <a:t>U</a:t>
            </a:r>
            <a:r>
              <a:rPr lang="tr-TR" dirty="0" smtClean="0">
                <a:solidFill>
                  <a:srgbClr val="CC0000"/>
                </a:solidFill>
              </a:rPr>
              <a:t>:</a:t>
            </a:r>
            <a:r>
              <a:rPr lang="tr-TR" dirty="0" smtClean="0"/>
              <a:t> uyanık: nörolojik durumu </a:t>
            </a:r>
            <a:r>
              <a:rPr lang="tr-TR" b="1" i="1" dirty="0" smtClean="0">
                <a:solidFill>
                  <a:schemeClr val="hlink"/>
                </a:solidFill>
              </a:rPr>
              <a:t>iyi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CC0000"/>
                </a:solidFill>
              </a:rPr>
              <a:t>S</a:t>
            </a:r>
            <a:r>
              <a:rPr lang="tr-TR" dirty="0" smtClean="0"/>
              <a:t>: sözel uyarana yanıt veriyor: </a:t>
            </a:r>
            <a:r>
              <a:rPr lang="tr-TR" b="1" i="1" dirty="0" smtClean="0">
                <a:solidFill>
                  <a:schemeClr val="hlink"/>
                </a:solidFill>
              </a:rPr>
              <a:t>nispeten iyi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CC0000"/>
                </a:solidFill>
              </a:rPr>
              <a:t>A</a:t>
            </a:r>
            <a:r>
              <a:rPr lang="tr-TR" dirty="0" smtClean="0">
                <a:solidFill>
                  <a:srgbClr val="CC0000"/>
                </a:solidFill>
              </a:rPr>
              <a:t>:</a:t>
            </a:r>
            <a:r>
              <a:rPr lang="tr-TR" dirty="0" smtClean="0"/>
              <a:t> ağrılı uyarana yanıt veriyor: </a:t>
            </a:r>
            <a:r>
              <a:rPr lang="tr-TR" b="1" i="1" dirty="0" smtClean="0">
                <a:solidFill>
                  <a:schemeClr val="hlink"/>
                </a:solidFill>
              </a:rPr>
              <a:t>kötü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CC0000"/>
                </a:solidFill>
              </a:rPr>
              <a:t>Y</a:t>
            </a:r>
            <a:r>
              <a:rPr lang="tr-TR" dirty="0" smtClean="0"/>
              <a:t>: yanıtsız: </a:t>
            </a:r>
            <a:r>
              <a:rPr lang="tr-TR" b="1" i="1" dirty="0" smtClean="0">
                <a:solidFill>
                  <a:schemeClr val="hlink"/>
                </a:solidFill>
              </a:rPr>
              <a:t>çok kötü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Anamnez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Sıvı kaybı</a:t>
            </a:r>
          </a:p>
          <a:p>
            <a:r>
              <a:rPr lang="tr-TR" dirty="0" smtClean="0"/>
              <a:t>Travma</a:t>
            </a:r>
          </a:p>
          <a:p>
            <a:r>
              <a:rPr lang="tr-TR" dirty="0" smtClean="0"/>
              <a:t>Ateş</a:t>
            </a:r>
          </a:p>
          <a:p>
            <a:r>
              <a:rPr lang="tr-TR" dirty="0" err="1" smtClean="0"/>
              <a:t>İmmunsupresyon</a:t>
            </a:r>
            <a:endParaRPr lang="tr-TR" dirty="0" smtClean="0"/>
          </a:p>
          <a:p>
            <a:r>
              <a:rPr lang="tr-TR" dirty="0" err="1" smtClean="0"/>
              <a:t>Allerjen</a:t>
            </a:r>
            <a:r>
              <a:rPr lang="tr-TR" dirty="0" smtClean="0"/>
              <a:t> </a:t>
            </a:r>
            <a:r>
              <a:rPr lang="tr-TR" dirty="0" err="1" smtClean="0"/>
              <a:t>maruziyeti</a:t>
            </a:r>
            <a:endParaRPr lang="tr-TR" dirty="0" smtClean="0"/>
          </a:p>
          <a:p>
            <a:r>
              <a:rPr lang="tr-TR" dirty="0" smtClean="0"/>
              <a:t>İlaç/toksin </a:t>
            </a:r>
            <a:r>
              <a:rPr lang="tr-TR" dirty="0" err="1" smtClean="0"/>
              <a:t>maruziyeti</a:t>
            </a:r>
            <a:endParaRPr lang="tr-TR" dirty="0" smtClean="0"/>
          </a:p>
          <a:p>
            <a:r>
              <a:rPr lang="tr-TR" dirty="0" smtClean="0"/>
              <a:t>KKH hikayesi</a:t>
            </a:r>
          </a:p>
          <a:p>
            <a:r>
              <a:rPr lang="tr-TR" dirty="0" smtClean="0"/>
              <a:t>Adrenal krize yol açabilecek durumlar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Fizik muayene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Tam bir fizik muayene mutlaka yapılmalıdır.</a:t>
            </a:r>
          </a:p>
          <a:p>
            <a:pPr lvl="1"/>
            <a:r>
              <a:rPr lang="tr-TR" dirty="0" smtClean="0"/>
              <a:t>Solunum sayısı</a:t>
            </a:r>
          </a:p>
          <a:p>
            <a:pPr lvl="1"/>
            <a:r>
              <a:rPr lang="tr-TR" dirty="0" smtClean="0"/>
              <a:t>Kalp hızı</a:t>
            </a:r>
          </a:p>
          <a:p>
            <a:pPr lvl="1"/>
            <a:r>
              <a:rPr lang="tr-TR" dirty="0" smtClean="0"/>
              <a:t>Kan basıncı</a:t>
            </a:r>
          </a:p>
          <a:p>
            <a:pPr lvl="1"/>
            <a:r>
              <a:rPr lang="tr-TR" dirty="0" smtClean="0"/>
              <a:t>Vücut sıcaklığı</a:t>
            </a:r>
          </a:p>
          <a:p>
            <a:pPr lvl="1"/>
            <a:r>
              <a:rPr lang="tr-TR" dirty="0" err="1" smtClean="0"/>
              <a:t>Wheezing</a:t>
            </a:r>
            <a:r>
              <a:rPr lang="tr-TR" dirty="0" smtClean="0"/>
              <a:t>, </a:t>
            </a:r>
            <a:r>
              <a:rPr lang="tr-TR" dirty="0" err="1" smtClean="0"/>
              <a:t>stridor</a:t>
            </a:r>
            <a:endParaRPr lang="tr-TR" dirty="0" smtClean="0"/>
          </a:p>
          <a:p>
            <a:pPr lvl="1"/>
            <a:r>
              <a:rPr lang="tr-TR" dirty="0" smtClean="0"/>
              <a:t>Geniş boyun </a:t>
            </a:r>
            <a:r>
              <a:rPr lang="tr-TR" dirty="0" err="1" smtClean="0"/>
              <a:t>venleri</a:t>
            </a:r>
            <a:endParaRPr lang="tr-TR" dirty="0" smtClean="0"/>
          </a:p>
          <a:p>
            <a:pPr lvl="1"/>
            <a:r>
              <a:rPr lang="tr-TR" dirty="0" smtClean="0"/>
              <a:t>Anormal kalp sesleri</a:t>
            </a:r>
          </a:p>
          <a:p>
            <a:pPr lvl="1"/>
            <a:r>
              <a:rPr lang="tr-TR" dirty="0" err="1" smtClean="0"/>
              <a:t>Hepatomegali</a:t>
            </a:r>
            <a:endParaRPr lang="tr-TR" dirty="0" smtClean="0"/>
          </a:p>
          <a:p>
            <a:pPr lvl="1"/>
            <a:r>
              <a:rPr lang="tr-TR" dirty="0" smtClean="0"/>
              <a:t>Karın ağrısı</a:t>
            </a:r>
          </a:p>
          <a:p>
            <a:pPr lvl="1"/>
            <a:r>
              <a:rPr lang="tr-TR" dirty="0" smtClean="0"/>
              <a:t>Cilt bulguları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Yardımcı Tetkikler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Kanşekeri</a:t>
            </a:r>
            <a:endParaRPr lang="tr-TR" dirty="0" smtClean="0"/>
          </a:p>
          <a:p>
            <a:r>
              <a:rPr lang="tr-TR" dirty="0" smtClean="0"/>
              <a:t>Elektrolitler</a:t>
            </a:r>
          </a:p>
          <a:p>
            <a:r>
              <a:rPr lang="tr-TR" dirty="0" err="1" smtClean="0"/>
              <a:t>Hematokrit</a:t>
            </a:r>
            <a:endParaRPr lang="tr-TR" dirty="0" smtClean="0"/>
          </a:p>
          <a:p>
            <a:r>
              <a:rPr lang="tr-TR" dirty="0" err="1" smtClean="0"/>
              <a:t>Arteriyal</a:t>
            </a:r>
            <a:r>
              <a:rPr lang="tr-TR" dirty="0" smtClean="0"/>
              <a:t>/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kangazı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Laktat</a:t>
            </a:r>
            <a:endParaRPr lang="tr-TR" dirty="0" smtClean="0"/>
          </a:p>
          <a:p>
            <a:r>
              <a:rPr lang="tr-TR" dirty="0" smtClean="0"/>
              <a:t>Karaciğer  ve böbrek fonksiyonu</a:t>
            </a:r>
          </a:p>
          <a:p>
            <a:r>
              <a:rPr lang="tr-TR" dirty="0" err="1" smtClean="0"/>
              <a:t>Koagülasyon</a:t>
            </a:r>
            <a:endParaRPr lang="tr-TR" dirty="0" smtClean="0"/>
          </a:p>
          <a:p>
            <a:r>
              <a:rPr lang="tr-TR" dirty="0" smtClean="0"/>
              <a:t>İdrar </a:t>
            </a:r>
            <a:r>
              <a:rPr lang="tr-TR" dirty="0" err="1" smtClean="0"/>
              <a:t>dansite</a:t>
            </a:r>
            <a:r>
              <a:rPr lang="tr-TR" dirty="0" smtClean="0"/>
              <a:t> ve elektrolitleri</a:t>
            </a:r>
          </a:p>
          <a:p>
            <a:r>
              <a:rPr lang="tr-TR" dirty="0" smtClean="0"/>
              <a:t>Kültürler</a:t>
            </a:r>
          </a:p>
          <a:p>
            <a:r>
              <a:rPr lang="tr-TR" dirty="0" err="1" smtClean="0"/>
              <a:t>Cross</a:t>
            </a:r>
            <a:r>
              <a:rPr lang="tr-TR" dirty="0" smtClean="0"/>
              <a:t> </a:t>
            </a:r>
            <a:r>
              <a:rPr lang="tr-TR" dirty="0" err="1" smtClean="0"/>
              <a:t>match</a:t>
            </a:r>
            <a:r>
              <a:rPr lang="tr-TR" dirty="0" smtClean="0"/>
              <a:t> çalışması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Yardımcı Tetkikler 2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PAAC</a:t>
            </a:r>
          </a:p>
          <a:p>
            <a:r>
              <a:rPr lang="tr-TR" dirty="0" smtClean="0"/>
              <a:t>FAST </a:t>
            </a:r>
            <a:r>
              <a:rPr lang="tr-TR" sz="2400" dirty="0" smtClean="0"/>
              <a:t>(</a:t>
            </a:r>
            <a:r>
              <a:rPr lang="en-US" sz="2400" dirty="0" smtClean="0"/>
              <a:t>focused assessment with </a:t>
            </a:r>
            <a:r>
              <a:rPr lang="en-US" sz="2400" dirty="0" err="1" smtClean="0"/>
              <a:t>sonography</a:t>
            </a:r>
            <a:r>
              <a:rPr lang="en-US" sz="2400" dirty="0" smtClean="0"/>
              <a:t> for trauma </a:t>
            </a:r>
            <a:r>
              <a:rPr lang="tr-TR" sz="2400" dirty="0" smtClean="0"/>
              <a:t>)</a:t>
            </a:r>
          </a:p>
          <a:p>
            <a:r>
              <a:rPr lang="tr-TR" dirty="0" smtClean="0"/>
              <a:t>EKG</a:t>
            </a:r>
          </a:p>
          <a:p>
            <a:r>
              <a:rPr lang="tr-TR" dirty="0" smtClean="0"/>
              <a:t>Serum </a:t>
            </a:r>
            <a:r>
              <a:rPr lang="tr-TR" dirty="0" err="1" smtClean="0"/>
              <a:t>laktat</a:t>
            </a:r>
            <a:r>
              <a:rPr lang="tr-TR" dirty="0" smtClean="0"/>
              <a:t> ve </a:t>
            </a:r>
            <a:r>
              <a:rPr lang="tr-TR" dirty="0" err="1" smtClean="0"/>
              <a:t>enfeksiyoz</a:t>
            </a:r>
            <a:r>
              <a:rPr lang="tr-TR" dirty="0" smtClean="0"/>
              <a:t> parametreler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FAST                        E-FAST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karakartal\Desktop\image_thumb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276725" cy="4114800"/>
          </a:xfrm>
          <a:prstGeom prst="rect">
            <a:avLst/>
          </a:prstGeom>
          <a:noFill/>
        </p:spPr>
      </p:pic>
      <p:pic>
        <p:nvPicPr>
          <p:cNvPr id="1027" name="Picture 3" descr="C:\Users\karakartal\Desktop\fi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16832"/>
            <a:ext cx="5544616" cy="3770764"/>
          </a:xfrm>
          <a:prstGeom prst="rect">
            <a:avLst/>
          </a:prstGeom>
          <a:noFill/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ABC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 smtClean="0"/>
              <a:t>İlk 5 dakika içinde</a:t>
            </a:r>
          </a:p>
          <a:p>
            <a:pPr lvl="1">
              <a:lnSpc>
                <a:spcPct val="150000"/>
              </a:lnSpc>
            </a:pPr>
            <a:r>
              <a:rPr lang="tr-TR" sz="2200" dirty="0" smtClean="0"/>
              <a:t>Pozisyon </a:t>
            </a:r>
          </a:p>
          <a:p>
            <a:pPr lvl="1">
              <a:lnSpc>
                <a:spcPct val="150000"/>
              </a:lnSpc>
            </a:pPr>
            <a:r>
              <a:rPr lang="tr-TR" sz="2200" dirty="0" err="1" smtClean="0"/>
              <a:t>Oksijenasyon</a:t>
            </a:r>
            <a:r>
              <a:rPr lang="tr-TR" sz="2200" dirty="0" smtClean="0"/>
              <a:t> </a:t>
            </a:r>
            <a:r>
              <a:rPr lang="tr-TR" sz="2200" i="1" dirty="0" smtClean="0">
                <a:solidFill>
                  <a:srgbClr val="FF0000"/>
                </a:solidFill>
              </a:rPr>
              <a:t>(</a:t>
            </a:r>
            <a:r>
              <a:rPr lang="tr-TR" sz="2200" i="1" dirty="0" smtClean="0">
                <a:solidFill>
                  <a:srgbClr val="FF0000"/>
                </a:solidFill>
              </a:rPr>
              <a:t>N-CPAP…..</a:t>
            </a:r>
            <a:r>
              <a:rPr lang="tr-TR" sz="2200" i="1" dirty="0" smtClean="0">
                <a:solidFill>
                  <a:srgbClr val="FF0000"/>
                </a:solidFill>
              </a:rPr>
              <a:t>2013)</a:t>
            </a:r>
            <a:endParaRPr lang="tr-TR" sz="2200" dirty="0" smtClean="0"/>
          </a:p>
          <a:p>
            <a:pPr lvl="1">
              <a:lnSpc>
                <a:spcPct val="150000"/>
              </a:lnSpc>
            </a:pPr>
            <a:r>
              <a:rPr lang="tr-TR" sz="2200" dirty="0" smtClean="0"/>
              <a:t>Hızla IV/IO yol temini </a:t>
            </a:r>
          </a:p>
          <a:p>
            <a:pPr lvl="1">
              <a:lnSpc>
                <a:spcPct val="150000"/>
              </a:lnSpc>
            </a:pPr>
            <a:r>
              <a:rPr lang="tr-TR" sz="2200" dirty="0" smtClean="0"/>
              <a:t>Erken </a:t>
            </a:r>
            <a:r>
              <a:rPr lang="tr-TR" sz="2200" dirty="0" err="1" smtClean="0"/>
              <a:t>entübasyonu</a:t>
            </a:r>
            <a:r>
              <a:rPr lang="tr-TR" sz="2200" dirty="0" smtClean="0"/>
              <a:t> düşün</a:t>
            </a:r>
          </a:p>
          <a:p>
            <a:pPr lvl="1">
              <a:lnSpc>
                <a:spcPct val="150000"/>
              </a:lnSpc>
            </a:pPr>
            <a:r>
              <a:rPr lang="tr-TR" sz="2200" dirty="0" err="1" smtClean="0"/>
              <a:t>Entübasyonda</a:t>
            </a:r>
            <a:r>
              <a:rPr lang="tr-TR" sz="2200" dirty="0" smtClean="0"/>
              <a:t> ve </a:t>
            </a:r>
            <a:r>
              <a:rPr lang="tr-TR" sz="2200" dirty="0" err="1" smtClean="0"/>
              <a:t>invazif</a:t>
            </a:r>
            <a:r>
              <a:rPr lang="tr-TR" sz="2200" dirty="0" smtClean="0"/>
              <a:t> girişimler sırasında </a:t>
            </a:r>
            <a:r>
              <a:rPr lang="tr-TR" sz="2200" dirty="0" err="1" smtClean="0"/>
              <a:t>sedatif</a:t>
            </a:r>
            <a:r>
              <a:rPr lang="tr-TR" sz="2200" dirty="0" smtClean="0"/>
              <a:t> ve analjezik olarak; </a:t>
            </a:r>
            <a:r>
              <a:rPr lang="tr-TR" sz="2200" dirty="0" err="1" smtClean="0"/>
              <a:t>ketamin</a:t>
            </a:r>
            <a:r>
              <a:rPr lang="tr-TR" sz="2200" dirty="0" smtClean="0"/>
              <a:t> ve atropin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Erken hedefe yönelik 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Amaç ilk 6 saat içinde agresif sistematik tedavi ile </a:t>
            </a:r>
            <a:r>
              <a:rPr lang="tr-TR" dirty="0" err="1" smtClean="0"/>
              <a:t>perfüzyon</a:t>
            </a:r>
            <a:r>
              <a:rPr lang="tr-TR" dirty="0" smtClean="0"/>
              <a:t> ve </a:t>
            </a:r>
            <a:r>
              <a:rPr lang="tr-TR" dirty="0" err="1" smtClean="0"/>
              <a:t>vital</a:t>
            </a:r>
            <a:r>
              <a:rPr lang="tr-TR" dirty="0" smtClean="0"/>
              <a:t> organ fonksiyonlarının fizyolojik belirteçlerinde iyileşme sağlamaktır.</a:t>
            </a:r>
          </a:p>
          <a:p>
            <a:r>
              <a:rPr lang="tr-TR" dirty="0" smtClean="0"/>
              <a:t>Bu belirteçler:</a:t>
            </a:r>
          </a:p>
          <a:p>
            <a:pPr lvl="1"/>
            <a:r>
              <a:rPr lang="tr-TR" dirty="0" smtClean="0"/>
              <a:t>Kan basıncı</a:t>
            </a:r>
          </a:p>
          <a:p>
            <a:pPr lvl="1"/>
            <a:r>
              <a:rPr lang="tr-TR" dirty="0" smtClean="0"/>
              <a:t>Kalp hızı</a:t>
            </a:r>
          </a:p>
          <a:p>
            <a:pPr lvl="1"/>
            <a:r>
              <a:rPr lang="tr-TR" dirty="0" smtClean="0"/>
              <a:t>Santral ve </a:t>
            </a:r>
            <a:r>
              <a:rPr lang="tr-TR" dirty="0" err="1" smtClean="0"/>
              <a:t>periferik</a:t>
            </a:r>
            <a:r>
              <a:rPr lang="tr-TR" dirty="0" smtClean="0"/>
              <a:t> nabızların kalitesi</a:t>
            </a:r>
          </a:p>
          <a:p>
            <a:pPr lvl="1"/>
            <a:r>
              <a:rPr lang="tr-TR" dirty="0" smtClean="0"/>
              <a:t>Cilt </a:t>
            </a:r>
            <a:r>
              <a:rPr lang="tr-TR" dirty="0" err="1" smtClean="0"/>
              <a:t>perfüzyonu</a:t>
            </a:r>
            <a:endParaRPr lang="tr-TR" dirty="0" smtClean="0"/>
          </a:p>
          <a:p>
            <a:pPr lvl="1"/>
            <a:r>
              <a:rPr lang="tr-TR" dirty="0" err="1" smtClean="0"/>
              <a:t>Mental</a:t>
            </a:r>
            <a:r>
              <a:rPr lang="tr-TR" dirty="0" smtClean="0"/>
              <a:t> durum</a:t>
            </a:r>
          </a:p>
          <a:p>
            <a:pPr lvl="1"/>
            <a:r>
              <a:rPr lang="tr-TR" dirty="0" smtClean="0"/>
              <a:t>İdrar çıkışı</a:t>
            </a:r>
          </a:p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Erken hedefe yönelik tedavi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 smtClean="0"/>
              <a:t>Hastanın serum </a:t>
            </a:r>
            <a:r>
              <a:rPr lang="tr-TR" sz="2200" dirty="0" err="1" smtClean="0"/>
              <a:t>laktat</a:t>
            </a:r>
            <a:r>
              <a:rPr lang="tr-TR" sz="2200" dirty="0" smtClean="0"/>
              <a:t> düzeyi septik şokun ağırlığı açısından ipucu verebilir.</a:t>
            </a:r>
          </a:p>
          <a:p>
            <a:r>
              <a:rPr lang="tr-TR" sz="2200" dirty="0" smtClean="0"/>
              <a:t>Erişkinlerde yapılan çalışmalarda serum </a:t>
            </a:r>
            <a:r>
              <a:rPr lang="tr-TR" sz="2200" dirty="0" err="1" smtClean="0"/>
              <a:t>laktat</a:t>
            </a:r>
            <a:r>
              <a:rPr lang="tr-TR" sz="2200" dirty="0" smtClean="0"/>
              <a:t> düzeyindeki düşüşün </a:t>
            </a:r>
            <a:r>
              <a:rPr lang="tr-TR" sz="2200" dirty="0" err="1" smtClean="0"/>
              <a:t>morbiditede</a:t>
            </a:r>
            <a:r>
              <a:rPr lang="tr-TR" sz="2200" dirty="0" smtClean="0"/>
              <a:t> azalmayla ilişkili olduğu gösterilmiştir.₄₋₅</a:t>
            </a:r>
          </a:p>
          <a:p>
            <a:r>
              <a:rPr lang="tr-TR" sz="2200" dirty="0" smtClean="0"/>
              <a:t>Çocuklarda şok tedavisinde verilecek uygun sıvı miktarı hakkında veriler yetersizdir.</a:t>
            </a:r>
          </a:p>
          <a:p>
            <a:r>
              <a:rPr lang="tr-TR" sz="2200" dirty="0" err="1" smtClean="0"/>
              <a:t>Hipovolemik</a:t>
            </a:r>
            <a:r>
              <a:rPr lang="tr-TR" sz="2200" dirty="0" smtClean="0"/>
              <a:t> olmayan ya da </a:t>
            </a:r>
            <a:r>
              <a:rPr lang="tr-TR" sz="2200" dirty="0" err="1" smtClean="0"/>
              <a:t>kompanse</a:t>
            </a:r>
            <a:r>
              <a:rPr lang="tr-TR" sz="2200" dirty="0" smtClean="0"/>
              <a:t> şokta olan hastalarda agresif tedavi zararlı olabilmektedir</a:t>
            </a:r>
            <a:r>
              <a:rPr lang="tr-TR" sz="2200" dirty="0" smtClean="0"/>
              <a:t>.</a:t>
            </a:r>
            <a:endParaRPr lang="tr-TR" sz="2200" dirty="0"/>
          </a:p>
        </p:txBody>
      </p:sp>
      <p:sp>
        <p:nvSpPr>
          <p:cNvPr id="4" name="3 Dikdörtgen"/>
          <p:cNvSpPr/>
          <p:nvPr/>
        </p:nvSpPr>
        <p:spPr>
          <a:xfrm>
            <a:off x="4572000" y="58423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00" i="1" dirty="0" smtClean="0">
                <a:hlinkClick r:id="rId2" action="ppaction://hlinkfile"/>
              </a:rPr>
              <a:t>4 </a:t>
            </a:r>
            <a:r>
              <a:rPr lang="tr-TR" sz="1000" i="1" dirty="0" err="1" smtClean="0">
                <a:hlinkClick r:id="rId2" action="ppaction://hlinkfile"/>
              </a:rPr>
              <a:t>Jansen</a:t>
            </a:r>
            <a:r>
              <a:rPr lang="tr-TR" sz="1000" i="1" dirty="0" smtClean="0">
                <a:hlinkClick r:id="rId2" action="ppaction://hlinkfile"/>
              </a:rPr>
              <a:t> TC, </a:t>
            </a:r>
            <a:r>
              <a:rPr lang="tr-TR" sz="1000" i="1" dirty="0" err="1" smtClean="0">
                <a:hlinkClick r:id="rId2" action="ppaction://hlinkfile"/>
              </a:rPr>
              <a:t>van</a:t>
            </a:r>
            <a:r>
              <a:rPr lang="tr-TR" sz="1000" i="1" dirty="0" smtClean="0">
                <a:hlinkClick r:id="rId2" action="ppaction://hlinkfile"/>
              </a:rPr>
              <a:t> </a:t>
            </a:r>
            <a:r>
              <a:rPr lang="tr-TR" sz="1000" i="1" dirty="0" err="1" smtClean="0">
                <a:hlinkClick r:id="rId2" action="ppaction://hlinkfile"/>
              </a:rPr>
              <a:t>Bommel</a:t>
            </a:r>
            <a:r>
              <a:rPr lang="tr-TR" sz="1000" i="1" dirty="0" smtClean="0">
                <a:hlinkClick r:id="rId2" action="ppaction://hlinkfile"/>
              </a:rPr>
              <a:t> J, </a:t>
            </a:r>
            <a:r>
              <a:rPr lang="tr-TR" sz="1000" i="1" dirty="0" err="1" smtClean="0">
                <a:hlinkClick r:id="rId2" action="ppaction://hlinkfile"/>
              </a:rPr>
              <a:t>Mulder</a:t>
            </a:r>
            <a:r>
              <a:rPr lang="tr-TR" sz="1000" i="1" dirty="0" smtClean="0">
                <a:hlinkClick r:id="rId2" action="ppaction://hlinkfile"/>
              </a:rPr>
              <a:t> PG, et al. </a:t>
            </a:r>
            <a:r>
              <a:rPr lang="tr-TR" sz="1000" i="1" dirty="0" err="1" smtClean="0">
                <a:hlinkClick r:id="rId2" action="ppaction://hlinkfile"/>
              </a:rPr>
              <a:t>The</a:t>
            </a:r>
            <a:r>
              <a:rPr lang="tr-TR" sz="1000" i="1" dirty="0" smtClean="0">
                <a:hlinkClick r:id="rId2" action="ppaction://hlinkfile"/>
              </a:rPr>
              <a:t> </a:t>
            </a:r>
            <a:r>
              <a:rPr lang="tr-TR" sz="1000" i="1" dirty="0" err="1" smtClean="0">
                <a:hlinkClick r:id="rId2" action="ppaction://hlinkfile"/>
              </a:rPr>
              <a:t>prognostic</a:t>
            </a:r>
            <a:r>
              <a:rPr lang="tr-TR" sz="1000" i="1" dirty="0" smtClean="0">
                <a:hlinkClick r:id="rId2" action="ppaction://hlinkfile"/>
              </a:rPr>
              <a:t> </a:t>
            </a:r>
            <a:r>
              <a:rPr lang="tr-TR" sz="1000" i="1" dirty="0" err="1" smtClean="0">
                <a:hlinkClick r:id="rId2" action="ppaction://hlinkfile"/>
              </a:rPr>
              <a:t>value</a:t>
            </a:r>
            <a:r>
              <a:rPr lang="tr-TR" sz="1000" i="1" dirty="0" smtClean="0">
                <a:hlinkClick r:id="rId2" action="ppaction://hlinkfile"/>
              </a:rPr>
              <a:t> of </a:t>
            </a:r>
            <a:r>
              <a:rPr lang="tr-TR" sz="1000" i="1" dirty="0" err="1" smtClean="0">
                <a:hlinkClick r:id="rId2" action="ppaction://hlinkfile"/>
              </a:rPr>
              <a:t>blood</a:t>
            </a:r>
            <a:r>
              <a:rPr lang="tr-TR" sz="1000" i="1" dirty="0" smtClean="0">
                <a:hlinkClick r:id="rId2" action="ppaction://hlinkfile"/>
              </a:rPr>
              <a:t> </a:t>
            </a:r>
            <a:r>
              <a:rPr lang="tr-TR" sz="1000" i="1" dirty="0" err="1" smtClean="0">
                <a:hlinkClick r:id="rId2" action="ppaction://hlinkfile"/>
              </a:rPr>
              <a:t>lactate</a:t>
            </a:r>
            <a:r>
              <a:rPr lang="tr-TR" sz="1000" i="1" dirty="0" smtClean="0">
                <a:hlinkClick r:id="rId2" action="ppaction://hlinkfile"/>
              </a:rPr>
              <a:t> </a:t>
            </a:r>
            <a:r>
              <a:rPr lang="tr-TR" sz="1000" i="1" dirty="0" err="1" smtClean="0">
                <a:hlinkClick r:id="rId2" action="ppaction://hlinkfile"/>
              </a:rPr>
              <a:t>levels</a:t>
            </a:r>
            <a:r>
              <a:rPr lang="tr-TR" sz="1000" i="1" dirty="0" smtClean="0">
                <a:hlinkClick r:id="rId2" action="ppaction://hlinkfile"/>
              </a:rPr>
              <a:t> </a:t>
            </a:r>
            <a:r>
              <a:rPr lang="tr-TR" sz="1000" i="1" dirty="0" err="1" smtClean="0">
                <a:hlinkClick r:id="rId2" action="ppaction://hlinkfile"/>
              </a:rPr>
              <a:t>relative</a:t>
            </a:r>
            <a:r>
              <a:rPr lang="tr-TR" sz="1000" i="1" dirty="0" smtClean="0">
                <a:hlinkClick r:id="rId2" action="ppaction://hlinkfile"/>
              </a:rPr>
              <a:t> </a:t>
            </a:r>
            <a:r>
              <a:rPr lang="tr-TR" sz="1000" i="1" dirty="0" err="1" smtClean="0">
                <a:hlinkClick r:id="rId2" action="ppaction://hlinkfile"/>
              </a:rPr>
              <a:t>to</a:t>
            </a:r>
            <a:r>
              <a:rPr lang="tr-TR" sz="1000" i="1" dirty="0" smtClean="0">
                <a:hlinkClick r:id="rId2" action="ppaction://hlinkfile"/>
              </a:rPr>
              <a:t> </a:t>
            </a:r>
            <a:r>
              <a:rPr lang="tr-TR" sz="1000" i="1" dirty="0" err="1" smtClean="0">
                <a:hlinkClick r:id="rId2" action="ppaction://hlinkfile"/>
              </a:rPr>
              <a:t>that</a:t>
            </a:r>
            <a:r>
              <a:rPr lang="tr-TR" sz="1000" i="1" dirty="0" smtClean="0">
                <a:hlinkClick r:id="rId2" action="ppaction://hlinkfile"/>
              </a:rPr>
              <a:t> of </a:t>
            </a:r>
            <a:r>
              <a:rPr lang="tr-TR" sz="1000" i="1" dirty="0" err="1" smtClean="0">
                <a:hlinkClick r:id="rId2" action="ppaction://hlinkfile"/>
              </a:rPr>
              <a:t>vital</a:t>
            </a:r>
            <a:r>
              <a:rPr lang="tr-TR" sz="1000" i="1" dirty="0" smtClean="0">
                <a:hlinkClick r:id="rId2" action="ppaction://hlinkfile"/>
              </a:rPr>
              <a:t> </a:t>
            </a:r>
            <a:r>
              <a:rPr lang="tr-TR" sz="1000" i="1" dirty="0" err="1" smtClean="0">
                <a:hlinkClick r:id="rId2" action="ppaction://hlinkfile"/>
              </a:rPr>
              <a:t>signs</a:t>
            </a:r>
            <a:r>
              <a:rPr lang="tr-TR" sz="1000" i="1" dirty="0" smtClean="0">
                <a:hlinkClick r:id="rId2" action="ppaction://hlinkfile"/>
              </a:rPr>
              <a:t> in </a:t>
            </a:r>
            <a:r>
              <a:rPr lang="tr-TR" sz="1000" i="1" dirty="0" err="1" smtClean="0">
                <a:hlinkClick r:id="rId2" action="ppaction://hlinkfile"/>
              </a:rPr>
              <a:t>the</a:t>
            </a:r>
            <a:r>
              <a:rPr lang="tr-TR" sz="1000" i="1" dirty="0" smtClean="0">
                <a:hlinkClick r:id="rId2" action="ppaction://hlinkfile"/>
              </a:rPr>
              <a:t> </a:t>
            </a:r>
            <a:r>
              <a:rPr lang="tr-TR" sz="1000" i="1" dirty="0" err="1" smtClean="0">
                <a:hlinkClick r:id="rId2" action="ppaction://hlinkfile"/>
              </a:rPr>
              <a:t>pre</a:t>
            </a:r>
            <a:r>
              <a:rPr lang="tr-TR" sz="1000" i="1" dirty="0" smtClean="0">
                <a:hlinkClick r:id="rId2" action="ppaction://hlinkfile"/>
              </a:rPr>
              <a:t>-</a:t>
            </a:r>
            <a:r>
              <a:rPr lang="tr-TR" sz="1000" i="1" dirty="0" err="1" smtClean="0">
                <a:hlinkClick r:id="rId2" action="ppaction://hlinkfile"/>
              </a:rPr>
              <a:t>hospital</a:t>
            </a:r>
            <a:r>
              <a:rPr lang="tr-TR" sz="1000" i="1" dirty="0" smtClean="0">
                <a:hlinkClick r:id="rId2" action="ppaction://hlinkfile"/>
              </a:rPr>
              <a:t> </a:t>
            </a:r>
            <a:r>
              <a:rPr lang="tr-TR" sz="1000" i="1" dirty="0" err="1" smtClean="0">
                <a:hlinkClick r:id="rId2" action="ppaction://hlinkfile"/>
              </a:rPr>
              <a:t>setting</a:t>
            </a:r>
            <a:r>
              <a:rPr lang="tr-TR" sz="1000" i="1" dirty="0" smtClean="0">
                <a:hlinkClick r:id="rId2" action="ppaction://hlinkfile"/>
              </a:rPr>
              <a:t>: a pilot </a:t>
            </a:r>
            <a:r>
              <a:rPr lang="tr-TR" sz="1000" i="1" dirty="0" err="1" smtClean="0">
                <a:hlinkClick r:id="rId2" action="ppaction://hlinkfile"/>
              </a:rPr>
              <a:t>study</a:t>
            </a:r>
            <a:r>
              <a:rPr lang="tr-TR" sz="1000" i="1" dirty="0" smtClean="0">
                <a:hlinkClick r:id="rId2" action="ppaction://hlinkfile"/>
              </a:rPr>
              <a:t>. </a:t>
            </a:r>
            <a:r>
              <a:rPr lang="tr-TR" sz="1000" i="1" dirty="0" err="1" smtClean="0">
                <a:hlinkClick r:id="rId2" action="ppaction://hlinkfile"/>
              </a:rPr>
              <a:t>Crit</a:t>
            </a:r>
            <a:r>
              <a:rPr lang="tr-TR" sz="1000" i="1" dirty="0" smtClean="0">
                <a:hlinkClick r:id="rId2" action="ppaction://hlinkfile"/>
              </a:rPr>
              <a:t> </a:t>
            </a:r>
            <a:r>
              <a:rPr lang="tr-TR" sz="1000" i="1" dirty="0" err="1" smtClean="0">
                <a:hlinkClick r:id="rId2" action="ppaction://hlinkfile"/>
              </a:rPr>
              <a:t>Care</a:t>
            </a:r>
            <a:r>
              <a:rPr lang="tr-TR" sz="1000" i="1" dirty="0" smtClean="0">
                <a:hlinkClick r:id="rId2" action="ppaction://hlinkfile"/>
              </a:rPr>
              <a:t> 2008; 12:R160.</a:t>
            </a:r>
            <a:endParaRPr lang="tr-TR" sz="1000" i="1" dirty="0" smtClean="0"/>
          </a:p>
          <a:p>
            <a:r>
              <a:rPr lang="tr-TR" sz="1000" i="1" dirty="0" smtClean="0">
                <a:hlinkClick r:id="rId3" action="ppaction://hlinkfile"/>
              </a:rPr>
              <a:t>5 </a:t>
            </a:r>
            <a:r>
              <a:rPr lang="tr-TR" sz="1000" i="1" dirty="0" err="1" smtClean="0">
                <a:hlinkClick r:id="rId3" action="ppaction://hlinkfile"/>
              </a:rPr>
              <a:t>Levy</a:t>
            </a:r>
            <a:r>
              <a:rPr lang="tr-TR" sz="1000" i="1" dirty="0" smtClean="0">
                <a:hlinkClick r:id="rId3" action="ppaction://hlinkfile"/>
              </a:rPr>
              <a:t> B, </a:t>
            </a:r>
            <a:r>
              <a:rPr lang="tr-TR" sz="1000" i="1" dirty="0" err="1" smtClean="0">
                <a:hlinkClick r:id="rId3" action="ppaction://hlinkfile"/>
              </a:rPr>
              <a:t>Perez</a:t>
            </a:r>
            <a:r>
              <a:rPr lang="tr-TR" sz="1000" i="1" dirty="0" smtClean="0">
                <a:hlinkClick r:id="rId3" action="ppaction://hlinkfile"/>
              </a:rPr>
              <a:t> P, </a:t>
            </a:r>
            <a:r>
              <a:rPr lang="tr-TR" sz="1000" i="1" dirty="0" err="1" smtClean="0">
                <a:hlinkClick r:id="rId3" action="ppaction://hlinkfile"/>
              </a:rPr>
              <a:t>Gibot</a:t>
            </a:r>
            <a:r>
              <a:rPr lang="tr-TR" sz="1000" i="1" dirty="0" smtClean="0">
                <a:hlinkClick r:id="rId3" action="ppaction://hlinkfile"/>
              </a:rPr>
              <a:t> S, </a:t>
            </a:r>
            <a:r>
              <a:rPr lang="tr-TR" sz="1000" i="1" dirty="0" err="1" smtClean="0">
                <a:hlinkClick r:id="rId3" action="ppaction://hlinkfile"/>
              </a:rPr>
              <a:t>Gerard</a:t>
            </a:r>
            <a:r>
              <a:rPr lang="tr-TR" sz="1000" i="1" dirty="0" smtClean="0">
                <a:hlinkClick r:id="rId3" action="ppaction://hlinkfile"/>
              </a:rPr>
              <a:t> A. </a:t>
            </a:r>
            <a:r>
              <a:rPr lang="tr-TR" sz="1000" i="1" dirty="0" err="1" smtClean="0">
                <a:hlinkClick r:id="rId3" action="ppaction://hlinkfile"/>
              </a:rPr>
              <a:t>Increased</a:t>
            </a:r>
            <a:r>
              <a:rPr lang="tr-TR" sz="1000" i="1" dirty="0" smtClean="0">
                <a:hlinkClick r:id="rId3" action="ppaction://hlinkfile"/>
              </a:rPr>
              <a:t> </a:t>
            </a:r>
            <a:r>
              <a:rPr lang="tr-TR" sz="1000" i="1" dirty="0" err="1" smtClean="0">
                <a:hlinkClick r:id="rId3" action="ppaction://hlinkfile"/>
              </a:rPr>
              <a:t>muscle</a:t>
            </a:r>
            <a:r>
              <a:rPr lang="tr-TR" sz="1000" i="1" dirty="0" smtClean="0">
                <a:hlinkClick r:id="rId3" action="ppaction://hlinkfile"/>
              </a:rPr>
              <a:t>-</a:t>
            </a:r>
            <a:r>
              <a:rPr lang="tr-TR" sz="1000" i="1" dirty="0" err="1" smtClean="0">
                <a:hlinkClick r:id="rId3" action="ppaction://hlinkfile"/>
              </a:rPr>
              <a:t>to</a:t>
            </a:r>
            <a:r>
              <a:rPr lang="tr-TR" sz="1000" i="1" dirty="0" smtClean="0">
                <a:hlinkClick r:id="rId3" action="ppaction://hlinkfile"/>
              </a:rPr>
              <a:t>-serum </a:t>
            </a:r>
            <a:r>
              <a:rPr lang="tr-TR" sz="1000" i="1" dirty="0" err="1" smtClean="0">
                <a:hlinkClick r:id="rId3" action="ppaction://hlinkfile"/>
              </a:rPr>
              <a:t>lactate</a:t>
            </a:r>
            <a:r>
              <a:rPr lang="tr-TR" sz="1000" i="1" dirty="0" smtClean="0">
                <a:hlinkClick r:id="rId3" action="ppaction://hlinkfile"/>
              </a:rPr>
              <a:t> </a:t>
            </a:r>
            <a:r>
              <a:rPr lang="tr-TR" sz="1000" i="1" dirty="0" err="1" smtClean="0">
                <a:hlinkClick r:id="rId3" action="ppaction://hlinkfile"/>
              </a:rPr>
              <a:t>gradient</a:t>
            </a:r>
            <a:r>
              <a:rPr lang="tr-TR" sz="1000" i="1" dirty="0" smtClean="0">
                <a:hlinkClick r:id="rId3" action="ppaction://hlinkfile"/>
              </a:rPr>
              <a:t> </a:t>
            </a:r>
            <a:r>
              <a:rPr lang="tr-TR" sz="1000" i="1" dirty="0" err="1" smtClean="0">
                <a:hlinkClick r:id="rId3" action="ppaction://hlinkfile"/>
              </a:rPr>
              <a:t>predicts</a:t>
            </a:r>
            <a:r>
              <a:rPr lang="tr-TR" sz="1000" i="1" dirty="0" smtClean="0">
                <a:hlinkClick r:id="rId3" action="ppaction://hlinkfile"/>
              </a:rPr>
              <a:t> </a:t>
            </a:r>
            <a:r>
              <a:rPr lang="tr-TR" sz="1000" i="1" dirty="0" err="1" smtClean="0">
                <a:hlinkClick r:id="rId3" action="ppaction://hlinkfile"/>
              </a:rPr>
              <a:t>progression</a:t>
            </a:r>
            <a:r>
              <a:rPr lang="tr-TR" sz="1000" i="1" dirty="0" smtClean="0">
                <a:hlinkClick r:id="rId3" action="ppaction://hlinkfile"/>
              </a:rPr>
              <a:t> </a:t>
            </a:r>
            <a:r>
              <a:rPr lang="tr-TR" sz="1000" i="1" dirty="0" err="1" smtClean="0">
                <a:hlinkClick r:id="rId3" action="ppaction://hlinkfile"/>
              </a:rPr>
              <a:t>towards</a:t>
            </a:r>
            <a:r>
              <a:rPr lang="tr-TR" sz="1000" i="1" dirty="0" smtClean="0">
                <a:hlinkClick r:id="rId3" action="ppaction://hlinkfile"/>
              </a:rPr>
              <a:t> </a:t>
            </a:r>
            <a:r>
              <a:rPr lang="tr-TR" sz="1000" i="1" dirty="0" err="1" smtClean="0">
                <a:hlinkClick r:id="rId3" action="ppaction://hlinkfile"/>
              </a:rPr>
              <a:t>septic</a:t>
            </a:r>
            <a:r>
              <a:rPr lang="tr-TR" sz="1000" i="1" dirty="0" smtClean="0">
                <a:hlinkClick r:id="rId3" action="ppaction://hlinkfile"/>
              </a:rPr>
              <a:t> </a:t>
            </a:r>
            <a:r>
              <a:rPr lang="tr-TR" sz="1000" i="1" dirty="0" err="1" smtClean="0">
                <a:hlinkClick r:id="rId3" action="ppaction://hlinkfile"/>
              </a:rPr>
              <a:t>shock</a:t>
            </a:r>
            <a:r>
              <a:rPr lang="tr-TR" sz="1000" i="1" dirty="0" smtClean="0">
                <a:hlinkClick r:id="rId3" action="ppaction://hlinkfile"/>
              </a:rPr>
              <a:t> in </a:t>
            </a:r>
            <a:r>
              <a:rPr lang="tr-TR" sz="1000" i="1" dirty="0" err="1" smtClean="0">
                <a:hlinkClick r:id="rId3" action="ppaction://hlinkfile"/>
              </a:rPr>
              <a:t>septic</a:t>
            </a:r>
            <a:r>
              <a:rPr lang="tr-TR" sz="1000" i="1" dirty="0" smtClean="0">
                <a:hlinkClick r:id="rId3" action="ppaction://hlinkfile"/>
              </a:rPr>
              <a:t> </a:t>
            </a:r>
            <a:r>
              <a:rPr lang="tr-TR" sz="1000" i="1" dirty="0" err="1" smtClean="0">
                <a:hlinkClick r:id="rId3" action="ppaction://hlinkfile"/>
              </a:rPr>
              <a:t>patients</a:t>
            </a:r>
            <a:r>
              <a:rPr lang="tr-TR" sz="1000" i="1" dirty="0" smtClean="0">
                <a:hlinkClick r:id="rId3" action="ppaction://hlinkfile"/>
              </a:rPr>
              <a:t>. </a:t>
            </a:r>
            <a:r>
              <a:rPr lang="tr-TR" sz="1000" i="1" dirty="0" err="1" smtClean="0">
                <a:hlinkClick r:id="rId3" action="ppaction://hlinkfile"/>
              </a:rPr>
              <a:t>Intensive</a:t>
            </a:r>
            <a:r>
              <a:rPr lang="tr-TR" sz="1000" i="1" dirty="0" smtClean="0">
                <a:hlinkClick r:id="rId3" action="ppaction://hlinkfile"/>
              </a:rPr>
              <a:t> </a:t>
            </a:r>
            <a:r>
              <a:rPr lang="tr-TR" sz="1000" i="1" dirty="0" err="1" smtClean="0">
                <a:hlinkClick r:id="rId3" action="ppaction://hlinkfile"/>
              </a:rPr>
              <a:t>Care</a:t>
            </a:r>
            <a:r>
              <a:rPr lang="tr-TR" sz="1000" i="1" dirty="0" smtClean="0">
                <a:hlinkClick r:id="rId3" action="ppaction://hlinkfile"/>
              </a:rPr>
              <a:t> </a:t>
            </a:r>
            <a:r>
              <a:rPr lang="tr-TR" sz="1000" i="1" dirty="0" err="1" smtClean="0">
                <a:hlinkClick r:id="rId3" action="ppaction://hlinkfile"/>
              </a:rPr>
              <a:t>Med</a:t>
            </a:r>
            <a:r>
              <a:rPr lang="tr-TR" sz="1000" i="1" dirty="0" smtClean="0">
                <a:hlinkClick r:id="rId3" action="ppaction://hlinkfile"/>
              </a:rPr>
              <a:t> 2010; 36:1703.</a:t>
            </a:r>
            <a:endParaRPr lang="tr-TR" sz="1000" i="1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Şok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Uygunsuz doku </a:t>
            </a:r>
            <a:r>
              <a:rPr lang="tr-TR" dirty="0" err="1" smtClean="0"/>
              <a:t>perfüzyonu</a:t>
            </a:r>
            <a:r>
              <a:rPr lang="tr-TR" dirty="0" smtClean="0"/>
              <a:t> ile karakterize dinamik ve değişken </a:t>
            </a:r>
            <a:r>
              <a:rPr lang="tr-TR" dirty="0" smtClean="0"/>
              <a:t>bir </a:t>
            </a:r>
            <a:r>
              <a:rPr lang="tr-TR" dirty="0"/>
              <a:t>durumdur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Nedenler:</a:t>
            </a:r>
          </a:p>
          <a:p>
            <a:pPr lvl="1"/>
            <a:r>
              <a:rPr lang="tr-TR" dirty="0" smtClean="0"/>
              <a:t>Azalmış </a:t>
            </a:r>
            <a:r>
              <a:rPr lang="tr-TR" dirty="0" smtClean="0"/>
              <a:t>sıvı</a:t>
            </a:r>
            <a:endParaRPr lang="tr-TR" dirty="0" smtClean="0"/>
          </a:p>
          <a:p>
            <a:pPr lvl="1"/>
            <a:r>
              <a:rPr lang="tr-TR" dirty="0" smtClean="0"/>
              <a:t>Damar içi sıvının uygunsuz dağılımı</a:t>
            </a:r>
          </a:p>
          <a:p>
            <a:pPr lvl="1"/>
            <a:r>
              <a:rPr lang="tr-TR" dirty="0" smtClean="0"/>
              <a:t>Yetersiz </a:t>
            </a:r>
            <a:r>
              <a:rPr lang="tr-TR" dirty="0" err="1" smtClean="0"/>
              <a:t>kardiyovasküler</a:t>
            </a:r>
            <a:r>
              <a:rPr lang="tr-TR" dirty="0" smtClean="0"/>
              <a:t> işlevler</a:t>
            </a:r>
          </a:p>
          <a:p>
            <a:r>
              <a:rPr lang="tr-TR" dirty="0" smtClean="0"/>
              <a:t>Klinik bulguların başlangıcından </a:t>
            </a:r>
            <a:r>
              <a:rPr lang="tr-TR" dirty="0" smtClean="0"/>
              <a:t>ilk </a:t>
            </a:r>
            <a:r>
              <a:rPr lang="tr-TR" dirty="0" smtClean="0"/>
              <a:t>birkaç saat içinde yapılacak agresif tedavi </a:t>
            </a:r>
            <a:r>
              <a:rPr lang="tr-TR" dirty="0" err="1" smtClean="0"/>
              <a:t>mortalite</a:t>
            </a:r>
            <a:r>
              <a:rPr lang="tr-TR" dirty="0" smtClean="0"/>
              <a:t> ve </a:t>
            </a:r>
            <a:r>
              <a:rPr lang="tr-TR" dirty="0" err="1" smtClean="0"/>
              <a:t>morbiditeyi</a:t>
            </a:r>
            <a:r>
              <a:rPr lang="tr-TR" dirty="0" smtClean="0"/>
              <a:t> azaltır.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tr-TR" dirty="0" smtClean="0"/>
              <a:t>Erken hedefe yönelik tedavi 3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9" name="Picture 1" descr="C:\Users\karakartal\Desktop\şok\şok\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296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tr-TR" dirty="0" smtClean="0"/>
              <a:t>Erken hedefe yönelik tedavi </a:t>
            </a:r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/>
          </a:p>
        </p:txBody>
      </p:sp>
      <p:pic>
        <p:nvPicPr>
          <p:cNvPr id="61442" name="Picture 2" descr="C:\Users\karakartal\Desktop\şok\şok\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14500"/>
            <a:ext cx="82296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Erken hedefe yönelik tedavi </a:t>
            </a:r>
            <a:r>
              <a:rPr lang="tr-TR" dirty="0" smtClean="0"/>
              <a:t>5</a:t>
            </a:r>
            <a:endParaRPr lang="tr-TR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91680" y="1916832"/>
          <a:ext cx="5733304" cy="4389437"/>
        </p:xfrm>
        <a:graphic>
          <a:graphicData uri="http://schemas.openxmlformats.org/presentationml/2006/ole">
            <p:oleObj spid="_x0000_s1028" name="Grafik" r:id="rId3" imgW="6867618" imgH="5257935" progId="Excel.Sheet.8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 rot="16200000">
            <a:off x="753719" y="3731499"/>
            <a:ext cx="1625295" cy="371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tr-TR" sz="1800" b="1" dirty="0" err="1"/>
              <a:t>Mortalite</a:t>
            </a:r>
            <a:r>
              <a:rPr lang="tr-TR" sz="1800" b="1" dirty="0"/>
              <a:t> (%)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2123728" y="6093296"/>
            <a:ext cx="370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Hastane içi        28.gün          60.gün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7236296" y="6309320"/>
            <a:ext cx="16642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i="1" dirty="0" err="1" smtClean="0"/>
              <a:t>Rivers</a:t>
            </a:r>
            <a:r>
              <a:rPr lang="tr-TR" sz="1000" i="1" dirty="0" smtClean="0"/>
              <a:t> E, N </a:t>
            </a:r>
            <a:r>
              <a:rPr lang="tr-TR" sz="1000" i="1" dirty="0" err="1" smtClean="0"/>
              <a:t>Engl</a:t>
            </a:r>
            <a:r>
              <a:rPr lang="tr-TR" sz="1000" i="1" dirty="0" smtClean="0"/>
              <a:t> J </a:t>
            </a:r>
            <a:r>
              <a:rPr lang="tr-TR" sz="1000" i="1" dirty="0" err="1" smtClean="0"/>
              <a:t>Med</a:t>
            </a:r>
            <a:r>
              <a:rPr lang="tr-TR" sz="1000" i="1" dirty="0" smtClean="0"/>
              <a:t> 2001</a:t>
            </a:r>
            <a:endParaRPr lang="tr-TR" sz="1000" i="1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Pediatrik septik şok </a:t>
            </a:r>
            <a:r>
              <a:rPr lang="tr-TR" dirty="0" err="1" smtClean="0"/>
              <a:t>mortalitesi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994"/>
          <a:stretch>
            <a:fillRect/>
          </a:stretch>
        </p:blipFill>
        <p:spPr bwMode="auto">
          <a:xfrm>
            <a:off x="395536" y="1844824"/>
            <a:ext cx="8229600" cy="437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6084168" y="6309320"/>
            <a:ext cx="2579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latin typeface="Arial" charset="0"/>
              </a:rPr>
              <a:t>Crit</a:t>
            </a:r>
            <a:r>
              <a:rPr lang="en-US" sz="1000" dirty="0" smtClean="0">
                <a:latin typeface="Arial" charset="0"/>
              </a:rPr>
              <a:t> Care Med </a:t>
            </a:r>
            <a:r>
              <a:rPr lang="tr-TR" sz="1000" dirty="0" smtClean="0">
                <a:latin typeface="Arial" charset="0"/>
              </a:rPr>
              <a:t>2006; </a:t>
            </a:r>
            <a:r>
              <a:rPr lang="en-US" sz="1000" dirty="0" smtClean="0">
                <a:latin typeface="Arial" charset="0"/>
              </a:rPr>
              <a:t>34(9 </a:t>
            </a:r>
            <a:r>
              <a:rPr lang="en-US" sz="1000" dirty="0" err="1" smtClean="0">
                <a:latin typeface="Arial" charset="0"/>
              </a:rPr>
              <a:t>Suppl</a:t>
            </a:r>
            <a:r>
              <a:rPr lang="en-US" sz="1000" dirty="0" smtClean="0">
                <a:latin typeface="Arial" charset="0"/>
              </a:rPr>
              <a:t>): S183-90</a:t>
            </a:r>
            <a:endParaRPr lang="tr-TR" sz="1000" dirty="0">
              <a:latin typeface="Arial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600" dirty="0" smtClean="0"/>
              <a:t>Sıvı miktarı ve zamanı ile </a:t>
            </a:r>
            <a:r>
              <a:rPr lang="tr-TR" sz="4600" dirty="0" err="1" smtClean="0"/>
              <a:t>mortalite</a:t>
            </a:r>
            <a:endParaRPr lang="tr-TR" sz="4600" dirty="0"/>
          </a:p>
        </p:txBody>
      </p:sp>
      <p:sp>
        <p:nvSpPr>
          <p:cNvPr id="4" name="Rectangle 6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3466728" cy="4389120"/>
          </a:xfrm>
        </p:spPr>
        <p:txBody>
          <a:bodyPr/>
          <a:lstStyle/>
          <a:p>
            <a:r>
              <a:rPr lang="tr-TR" sz="2000" dirty="0" smtClean="0"/>
              <a:t>Brezilya’da</a:t>
            </a:r>
            <a:r>
              <a:rPr lang="tr-TR" sz="2000" dirty="0"/>
              <a:t>, retrospektif</a:t>
            </a:r>
          </a:p>
          <a:p>
            <a:r>
              <a:rPr lang="tr-TR" sz="2000" dirty="0"/>
              <a:t>Septik şok n: 75 (%83)</a:t>
            </a:r>
          </a:p>
          <a:p>
            <a:r>
              <a:rPr lang="tr-TR" sz="2000" dirty="0"/>
              <a:t>Ağır </a:t>
            </a:r>
            <a:r>
              <a:rPr lang="tr-TR" sz="2000" dirty="0" err="1"/>
              <a:t>sepsis</a:t>
            </a:r>
            <a:r>
              <a:rPr lang="tr-TR" sz="2000" dirty="0"/>
              <a:t> n: 15 (%17)</a:t>
            </a:r>
          </a:p>
          <a:p>
            <a:r>
              <a:rPr lang="tr-TR" sz="2000" dirty="0" err="1"/>
              <a:t>Mortalite</a:t>
            </a:r>
            <a:r>
              <a:rPr lang="tr-TR" sz="2000" dirty="0"/>
              <a:t> % 51</a:t>
            </a:r>
          </a:p>
          <a:p>
            <a:r>
              <a:rPr lang="tr-TR" sz="2000" dirty="0"/>
              <a:t>Erken sıvı </a:t>
            </a:r>
            <a:r>
              <a:rPr lang="tr-TR" sz="2000" dirty="0" err="1"/>
              <a:t>resüsitasyonu</a:t>
            </a:r>
            <a:r>
              <a:rPr lang="tr-TR" sz="2000" dirty="0"/>
              <a:t> ile </a:t>
            </a:r>
            <a:r>
              <a:rPr lang="tr-TR" sz="2000" dirty="0" err="1"/>
              <a:t>mortalite</a:t>
            </a:r>
            <a:r>
              <a:rPr lang="tr-TR" sz="2000" dirty="0"/>
              <a:t> 3 kat azalmakta</a:t>
            </a:r>
          </a:p>
          <a:p>
            <a:r>
              <a:rPr lang="tr-TR" sz="2000" dirty="0"/>
              <a:t>Sonuç:</a:t>
            </a:r>
          </a:p>
          <a:p>
            <a:pPr lvl="1"/>
            <a:r>
              <a:rPr lang="tr-TR" sz="2000" dirty="0"/>
              <a:t>Erken şok tanısında</a:t>
            </a:r>
          </a:p>
          <a:p>
            <a:pPr lvl="1"/>
            <a:r>
              <a:rPr lang="tr-TR" sz="2000" dirty="0"/>
              <a:t>Damar yolu açılmasında</a:t>
            </a:r>
          </a:p>
          <a:p>
            <a:pPr lvl="1"/>
            <a:r>
              <a:rPr lang="tr-TR" sz="2000" dirty="0"/>
              <a:t>Sağlık personelinde</a:t>
            </a:r>
          </a:p>
          <a:p>
            <a:pPr lvl="1"/>
            <a:r>
              <a:rPr lang="tr-TR" sz="2000" dirty="0"/>
              <a:t>Tedavi protokollerinin kullanılmasında sorun</a:t>
            </a:r>
          </a:p>
          <a:p>
            <a:endParaRPr lang="tr-TR" sz="2000" dirty="0"/>
          </a:p>
        </p:txBody>
      </p:sp>
      <p:pic>
        <p:nvPicPr>
          <p:cNvPr id="5" name="Picture 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1700808"/>
            <a:ext cx="2817813" cy="2133600"/>
          </a:xfrm>
          <a:prstGeom prst="rect">
            <a:avLst/>
          </a:prstGeom>
          <a:noFill/>
          <a:ln/>
        </p:spPr>
      </p:pic>
      <p:pic>
        <p:nvPicPr>
          <p:cNvPr id="6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86363" y="3886200"/>
            <a:ext cx="2809875" cy="2133600"/>
          </a:xfrm>
          <a:prstGeom prst="rect">
            <a:avLst/>
          </a:prstGeom>
          <a:noFill/>
          <a:ln/>
        </p:spPr>
      </p:pic>
      <p:sp>
        <p:nvSpPr>
          <p:cNvPr id="7" name="6 Dikdörtgen"/>
          <p:cNvSpPr/>
          <p:nvPr/>
        </p:nvSpPr>
        <p:spPr>
          <a:xfrm>
            <a:off x="5868144" y="638132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00" i="1" dirty="0" err="1" smtClean="0"/>
              <a:t>Oliveria</a:t>
            </a:r>
            <a:r>
              <a:rPr lang="tr-TR" sz="1000" i="1" dirty="0" smtClean="0"/>
              <a:t> CF, </a:t>
            </a:r>
            <a:r>
              <a:rPr lang="tr-TR" sz="1000" i="1" dirty="0" err="1" smtClean="0"/>
              <a:t>Carcillo</a:t>
            </a:r>
            <a:r>
              <a:rPr lang="tr-TR" sz="1000" i="1" dirty="0" smtClean="0"/>
              <a:t> JA. Pediatr </a:t>
            </a:r>
            <a:r>
              <a:rPr lang="tr-TR" sz="1000" i="1" dirty="0" err="1" smtClean="0"/>
              <a:t>Emerg</a:t>
            </a:r>
            <a:r>
              <a:rPr lang="tr-TR" sz="1000" i="1" dirty="0" smtClean="0"/>
              <a:t> </a:t>
            </a:r>
            <a:r>
              <a:rPr lang="tr-TR" sz="1000" i="1" dirty="0" err="1" smtClean="0"/>
              <a:t>Care</a:t>
            </a:r>
            <a:r>
              <a:rPr lang="tr-TR" sz="1000" i="1" dirty="0" smtClean="0"/>
              <a:t> 2008</a:t>
            </a:r>
            <a:endParaRPr lang="tr-TR" sz="1000" i="1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157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943" y="1935163"/>
            <a:ext cx="5158114" cy="4389437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Sıvı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Septik şokta, 20 mL/kg 5-10 </a:t>
            </a:r>
            <a:r>
              <a:rPr lang="tr-TR" dirty="0" err="1" smtClean="0"/>
              <a:t>dk</a:t>
            </a:r>
            <a:r>
              <a:rPr lang="tr-TR" dirty="0" smtClean="0"/>
              <a:t>, genellikle 40-60 </a:t>
            </a:r>
            <a:r>
              <a:rPr lang="tr-TR" dirty="0" smtClean="0"/>
              <a:t>mL/kg, </a:t>
            </a:r>
            <a:r>
              <a:rPr lang="tr-TR" dirty="0" smtClean="0"/>
              <a:t>yüklenme bulgularına göre</a:t>
            </a:r>
          </a:p>
          <a:p>
            <a:r>
              <a:rPr lang="tr-TR" dirty="0" err="1" smtClean="0"/>
              <a:t>Hipovolemik</a:t>
            </a:r>
            <a:r>
              <a:rPr lang="tr-TR" dirty="0" smtClean="0"/>
              <a:t> şokta, 3 kez 20 mL/kg yükleme, </a:t>
            </a:r>
            <a:r>
              <a:rPr lang="tr-TR" dirty="0" err="1" smtClean="0"/>
              <a:t>hemorajik</a:t>
            </a:r>
            <a:r>
              <a:rPr lang="tr-TR" dirty="0" smtClean="0"/>
              <a:t> şokta + transfüzyon</a:t>
            </a:r>
          </a:p>
          <a:p>
            <a:r>
              <a:rPr lang="tr-TR" dirty="0" err="1" smtClean="0"/>
              <a:t>Kardiyojenik</a:t>
            </a:r>
            <a:r>
              <a:rPr lang="tr-TR" dirty="0" smtClean="0"/>
              <a:t> şokta 5-10 mL/kg</a:t>
            </a:r>
          </a:p>
          <a:p>
            <a:r>
              <a:rPr lang="tr-TR" dirty="0" err="1" smtClean="0"/>
              <a:t>Anaflaktik</a:t>
            </a:r>
            <a:r>
              <a:rPr lang="tr-TR" dirty="0" smtClean="0"/>
              <a:t> şokta hipotansiyon varlığında 20 mL/kg, gerekirse </a:t>
            </a:r>
            <a:r>
              <a:rPr lang="tr-TR" dirty="0" smtClean="0"/>
              <a:t>tekrarlanmalı</a:t>
            </a:r>
          </a:p>
          <a:p>
            <a:r>
              <a:rPr lang="tr-TR" dirty="0" smtClean="0"/>
              <a:t>Diyabetik </a:t>
            </a:r>
            <a:r>
              <a:rPr lang="tr-TR" dirty="0" err="1" smtClean="0"/>
              <a:t>ketoasidoz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İlk 1 saat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 bir saatte verilen sıvı miktarıyla </a:t>
            </a:r>
            <a:r>
              <a:rPr lang="tr-TR" dirty="0" err="1" smtClean="0"/>
              <a:t>mortalitede</a:t>
            </a:r>
            <a:r>
              <a:rPr lang="tr-TR" dirty="0" smtClean="0"/>
              <a:t> belirgin azalma olduğu gösterilmiş.</a:t>
            </a:r>
          </a:p>
          <a:p>
            <a:r>
              <a:rPr lang="tr-TR" dirty="0" smtClean="0"/>
              <a:t>ARDS ve </a:t>
            </a:r>
            <a:r>
              <a:rPr lang="tr-TR" dirty="0" err="1" smtClean="0"/>
              <a:t>pulmoner</a:t>
            </a:r>
            <a:r>
              <a:rPr lang="tr-TR" dirty="0" smtClean="0"/>
              <a:t> ödem </a:t>
            </a:r>
            <a:r>
              <a:rPr lang="tr-TR" dirty="0" err="1" smtClean="0"/>
              <a:t>insidansında</a:t>
            </a:r>
            <a:r>
              <a:rPr lang="tr-TR" dirty="0" smtClean="0"/>
              <a:t> sıvıya bağlı artış saptanmamış.</a:t>
            </a:r>
          </a:p>
          <a:p>
            <a:r>
              <a:rPr lang="tr-TR" dirty="0" err="1" smtClean="0"/>
              <a:t>İnotroplar</a:t>
            </a:r>
            <a:r>
              <a:rPr lang="tr-TR" dirty="0" smtClean="0"/>
              <a:t> </a:t>
            </a:r>
            <a:r>
              <a:rPr lang="tr-TR" dirty="0" err="1" smtClean="0"/>
              <a:t>hipovolemi</a:t>
            </a:r>
            <a:r>
              <a:rPr lang="tr-TR" dirty="0" smtClean="0"/>
              <a:t> varlığında etkisizler.</a:t>
            </a:r>
          </a:p>
          <a:p>
            <a:r>
              <a:rPr lang="tr-TR" dirty="0" err="1" smtClean="0"/>
              <a:t>Hipokalsemi</a:t>
            </a:r>
            <a:r>
              <a:rPr lang="tr-TR" dirty="0" smtClean="0"/>
              <a:t> ve hipoglisemi mevcutsa düzeltilmelidir</a:t>
            </a:r>
          </a:p>
          <a:p>
            <a:r>
              <a:rPr lang="tr-TR" dirty="0" smtClean="0"/>
              <a:t>Antibiyotik başla (lokal mikrobiyolojik veriler ışığında seç, </a:t>
            </a:r>
            <a:r>
              <a:rPr lang="tr-TR" dirty="0" err="1" smtClean="0"/>
              <a:t>antiviral</a:t>
            </a:r>
            <a:r>
              <a:rPr lang="tr-TR" dirty="0" smtClean="0"/>
              <a:t> tedaviyi de hatırla……2013 )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Kristaloid</a:t>
            </a:r>
            <a:r>
              <a:rPr lang="tr-TR" dirty="0" smtClean="0"/>
              <a:t> / </a:t>
            </a:r>
            <a:r>
              <a:rPr lang="tr-TR" dirty="0" err="1" smtClean="0"/>
              <a:t>Kolloid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1800" dirty="0" err="1" smtClean="0"/>
              <a:t>Albumin</a:t>
            </a:r>
            <a:r>
              <a:rPr lang="tr-TR" sz="1800" dirty="0" smtClean="0"/>
              <a:t> </a:t>
            </a:r>
            <a:r>
              <a:rPr lang="en-US" sz="1800" dirty="0" smtClean="0">
                <a:cs typeface="Arial" charset="0"/>
              </a:rPr>
              <a:t>&amp;</a:t>
            </a:r>
            <a:r>
              <a:rPr lang="tr-TR" sz="1800" dirty="0" smtClean="0">
                <a:cs typeface="Arial" charset="0"/>
              </a:rPr>
              <a:t> </a:t>
            </a:r>
            <a:r>
              <a:rPr lang="tr-TR" sz="1800" dirty="0" err="1" smtClean="0">
                <a:cs typeface="Arial" charset="0"/>
              </a:rPr>
              <a:t>kristalloid</a:t>
            </a:r>
            <a:endParaRPr lang="tr-TR" sz="1800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tr-TR" sz="1600" dirty="0" smtClean="0">
                <a:cs typeface="Arial" charset="0"/>
              </a:rPr>
              <a:t>23 çalışma, 7754 hasta, </a:t>
            </a:r>
          </a:p>
          <a:p>
            <a:pPr lvl="1">
              <a:lnSpc>
                <a:spcPct val="80000"/>
              </a:lnSpc>
            </a:pPr>
            <a:r>
              <a:rPr lang="tr-TR" sz="1600" dirty="0" err="1" smtClean="0">
                <a:cs typeface="Arial" charset="0"/>
              </a:rPr>
              <a:t>Mortalite</a:t>
            </a:r>
            <a:r>
              <a:rPr lang="tr-TR" sz="1600" dirty="0" smtClean="0">
                <a:cs typeface="Arial" charset="0"/>
              </a:rPr>
              <a:t> RR: 1.01 (% 95 CI, 0.92-1.1)</a:t>
            </a:r>
          </a:p>
          <a:p>
            <a:pPr>
              <a:lnSpc>
                <a:spcPct val="80000"/>
              </a:lnSpc>
            </a:pPr>
            <a:r>
              <a:rPr lang="tr-TR" sz="1800" dirty="0" err="1" smtClean="0">
                <a:cs typeface="Arial" charset="0"/>
              </a:rPr>
              <a:t>Hidroksietilstarch</a:t>
            </a:r>
            <a:r>
              <a:rPr lang="tr-TR" sz="1800" dirty="0" smtClean="0">
                <a:cs typeface="Arial" charset="0"/>
              </a:rPr>
              <a:t> </a:t>
            </a:r>
            <a:r>
              <a:rPr lang="en-US" sz="1800" dirty="0" smtClean="0">
                <a:cs typeface="Arial" charset="0"/>
              </a:rPr>
              <a:t>&amp;</a:t>
            </a:r>
            <a:r>
              <a:rPr lang="tr-TR" sz="1800" dirty="0" smtClean="0">
                <a:cs typeface="Arial" charset="0"/>
              </a:rPr>
              <a:t> </a:t>
            </a:r>
            <a:r>
              <a:rPr lang="tr-TR" sz="1800" dirty="0" err="1" smtClean="0">
                <a:cs typeface="Arial" charset="0"/>
              </a:rPr>
              <a:t>kristalloid</a:t>
            </a:r>
            <a:endParaRPr lang="tr-TR" sz="1800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tr-TR" sz="1600" dirty="0" smtClean="0">
                <a:cs typeface="Arial" charset="0"/>
              </a:rPr>
              <a:t>16 çalışma, 637 hasta</a:t>
            </a:r>
          </a:p>
          <a:p>
            <a:pPr lvl="1">
              <a:lnSpc>
                <a:spcPct val="80000"/>
              </a:lnSpc>
            </a:pPr>
            <a:r>
              <a:rPr lang="tr-TR" sz="1600" dirty="0" err="1" smtClean="0">
                <a:cs typeface="Arial" charset="0"/>
              </a:rPr>
              <a:t>Mortalite</a:t>
            </a:r>
            <a:r>
              <a:rPr lang="tr-TR" sz="1600" dirty="0" smtClean="0">
                <a:cs typeface="Arial" charset="0"/>
              </a:rPr>
              <a:t> RR: 1.05 (% 95 CI, 0.63-1.75)</a:t>
            </a:r>
          </a:p>
          <a:p>
            <a:pPr>
              <a:lnSpc>
                <a:spcPct val="80000"/>
              </a:lnSpc>
            </a:pPr>
            <a:r>
              <a:rPr lang="tr-TR" sz="1800" dirty="0" smtClean="0">
                <a:cs typeface="Arial" charset="0"/>
              </a:rPr>
              <a:t>Jelatin </a:t>
            </a:r>
            <a:r>
              <a:rPr lang="en-US" sz="1800" dirty="0" smtClean="0">
                <a:cs typeface="Arial" charset="0"/>
              </a:rPr>
              <a:t>&amp;</a:t>
            </a:r>
            <a:r>
              <a:rPr lang="tr-TR" sz="1800" dirty="0" smtClean="0">
                <a:cs typeface="Arial" charset="0"/>
              </a:rPr>
              <a:t> </a:t>
            </a:r>
            <a:r>
              <a:rPr lang="tr-TR" sz="1800" dirty="0" err="1" smtClean="0">
                <a:cs typeface="Arial" charset="0"/>
              </a:rPr>
              <a:t>kristalloid</a:t>
            </a:r>
            <a:endParaRPr lang="tr-TR" sz="1800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tr-TR" sz="1600" dirty="0" smtClean="0">
                <a:cs typeface="Arial" charset="0"/>
              </a:rPr>
              <a:t>11 çalışma, 506 hasta</a:t>
            </a:r>
          </a:p>
          <a:p>
            <a:pPr lvl="1">
              <a:lnSpc>
                <a:spcPct val="80000"/>
              </a:lnSpc>
            </a:pPr>
            <a:r>
              <a:rPr lang="tr-TR" sz="1600" dirty="0" err="1" smtClean="0">
                <a:cs typeface="Arial" charset="0"/>
              </a:rPr>
              <a:t>Mortalite</a:t>
            </a:r>
            <a:r>
              <a:rPr lang="tr-TR" sz="1600" dirty="0" smtClean="0">
                <a:cs typeface="Arial" charset="0"/>
              </a:rPr>
              <a:t> RR: 0.91 (% 95 CI, 0.49-1.72)</a:t>
            </a:r>
          </a:p>
          <a:p>
            <a:pPr>
              <a:lnSpc>
                <a:spcPct val="80000"/>
              </a:lnSpc>
            </a:pPr>
            <a:r>
              <a:rPr lang="tr-TR" sz="1800" dirty="0" err="1" smtClean="0">
                <a:cs typeface="Arial" charset="0"/>
              </a:rPr>
              <a:t>Dextran</a:t>
            </a:r>
            <a:r>
              <a:rPr lang="tr-TR" sz="1800" dirty="0" smtClean="0">
                <a:cs typeface="Arial" charset="0"/>
              </a:rPr>
              <a:t> </a:t>
            </a:r>
            <a:r>
              <a:rPr lang="en-US" sz="1800" dirty="0" smtClean="0">
                <a:cs typeface="Arial" charset="0"/>
              </a:rPr>
              <a:t>&amp;</a:t>
            </a:r>
            <a:r>
              <a:rPr lang="tr-TR" sz="1800" dirty="0" smtClean="0">
                <a:cs typeface="Arial" charset="0"/>
              </a:rPr>
              <a:t> </a:t>
            </a:r>
            <a:r>
              <a:rPr lang="tr-TR" sz="1800" dirty="0" err="1" smtClean="0">
                <a:cs typeface="Arial" charset="0"/>
              </a:rPr>
              <a:t>kristalloid</a:t>
            </a:r>
            <a:endParaRPr lang="tr-TR" sz="1800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tr-TR" sz="1600" dirty="0" smtClean="0">
                <a:cs typeface="Arial" charset="0"/>
              </a:rPr>
              <a:t>9 çalışma, 834 hasta</a:t>
            </a:r>
          </a:p>
          <a:p>
            <a:pPr lvl="1">
              <a:lnSpc>
                <a:spcPct val="80000"/>
              </a:lnSpc>
            </a:pPr>
            <a:r>
              <a:rPr lang="tr-TR" sz="1600" dirty="0" err="1" smtClean="0">
                <a:cs typeface="Arial" charset="0"/>
              </a:rPr>
              <a:t>Mortalite</a:t>
            </a:r>
            <a:r>
              <a:rPr lang="tr-TR" sz="1600" dirty="0" smtClean="0">
                <a:cs typeface="Arial" charset="0"/>
              </a:rPr>
              <a:t> RR: 1.24 (% 95 CI, 0.94-1.65)</a:t>
            </a:r>
          </a:p>
          <a:p>
            <a:pPr lvl="1">
              <a:lnSpc>
                <a:spcPct val="80000"/>
              </a:lnSpc>
            </a:pPr>
            <a:endParaRPr lang="tr-TR" sz="1600" dirty="0" smtClean="0">
              <a:cs typeface="Arial" charset="0"/>
            </a:endParaRPr>
          </a:p>
          <a:p>
            <a:r>
              <a:rPr lang="tr-TR" sz="2800" i="1" dirty="0" smtClean="0">
                <a:cs typeface="Arial" charset="0"/>
              </a:rPr>
              <a:t>Sonuç: </a:t>
            </a:r>
            <a:r>
              <a:rPr lang="tr-TR" sz="2800" i="1" dirty="0" err="1" smtClean="0">
                <a:cs typeface="Arial" charset="0"/>
              </a:rPr>
              <a:t>Kolloidler</a:t>
            </a:r>
            <a:r>
              <a:rPr lang="tr-TR" sz="2800" i="1" dirty="0" smtClean="0">
                <a:cs typeface="Arial" charset="0"/>
              </a:rPr>
              <a:t> </a:t>
            </a:r>
            <a:r>
              <a:rPr lang="tr-TR" sz="2800" i="1" dirty="0" err="1" smtClean="0">
                <a:cs typeface="Arial" charset="0"/>
              </a:rPr>
              <a:t>mortaliteyi</a:t>
            </a:r>
            <a:r>
              <a:rPr lang="tr-TR" sz="2800" i="1" dirty="0" smtClean="0">
                <a:cs typeface="Arial" charset="0"/>
              </a:rPr>
              <a:t> düşürmüyor, ulaşımı zor ve daha pahalı</a:t>
            </a:r>
            <a:endParaRPr lang="en-US" sz="2800" i="1" dirty="0" smtClean="0">
              <a:cs typeface="Arial" charset="0"/>
            </a:endParaRP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4572000" y="630400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00" i="1" dirty="0" err="1" smtClean="0">
                <a:sym typeface="Symbol" pitchFamily="18" charset="2"/>
              </a:rPr>
              <a:t>Colloid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versus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crystalloids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for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fluid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resuscitation</a:t>
            </a:r>
            <a:r>
              <a:rPr lang="tr-TR" sz="1000" i="1" dirty="0" smtClean="0">
                <a:sym typeface="Symbol" pitchFamily="18" charset="2"/>
              </a:rPr>
              <a:t> in </a:t>
            </a:r>
            <a:r>
              <a:rPr lang="tr-TR" sz="1000" i="1" dirty="0" err="1" smtClean="0">
                <a:sym typeface="Symbol" pitchFamily="18" charset="2"/>
              </a:rPr>
              <a:t>critically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ill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patients</a:t>
            </a:r>
            <a:r>
              <a:rPr lang="tr-TR" sz="1000" i="1" dirty="0" smtClean="0">
                <a:sym typeface="Symbol" pitchFamily="18" charset="2"/>
              </a:rPr>
              <a:t>. </a:t>
            </a:r>
            <a:r>
              <a:rPr lang="tr-TR" sz="1000" i="1" dirty="0" err="1" smtClean="0">
                <a:sym typeface="Symbol" pitchFamily="18" charset="2"/>
              </a:rPr>
              <a:t>Cochrane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Database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Syst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Rev</a:t>
            </a:r>
            <a:r>
              <a:rPr lang="tr-TR" sz="1000" i="1" dirty="0" smtClean="0">
                <a:sym typeface="Symbol" pitchFamily="18" charset="2"/>
              </a:rPr>
              <a:t> 2007</a:t>
            </a:r>
          </a:p>
          <a:p>
            <a:r>
              <a:rPr lang="tr-TR" sz="1000" i="1" dirty="0" err="1" smtClean="0">
                <a:sym typeface="Symbol" pitchFamily="18" charset="2"/>
              </a:rPr>
              <a:t>Colloid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solutions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for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fluid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resuscitation</a:t>
            </a:r>
            <a:r>
              <a:rPr lang="tr-TR" sz="1000" i="1" dirty="0" smtClean="0">
                <a:sym typeface="Symbol" pitchFamily="18" charset="2"/>
              </a:rPr>
              <a:t>. </a:t>
            </a:r>
            <a:r>
              <a:rPr lang="tr-TR" sz="1000" i="1" dirty="0" err="1" smtClean="0">
                <a:sym typeface="Symbol" pitchFamily="18" charset="2"/>
              </a:rPr>
              <a:t>Cochrane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Database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Syst</a:t>
            </a:r>
            <a:r>
              <a:rPr lang="tr-TR" sz="1000" i="1" dirty="0" smtClean="0">
                <a:sym typeface="Symbol" pitchFamily="18" charset="2"/>
              </a:rPr>
              <a:t> </a:t>
            </a:r>
            <a:r>
              <a:rPr lang="tr-TR" sz="1000" i="1" dirty="0" err="1" smtClean="0">
                <a:sym typeface="Symbol" pitchFamily="18" charset="2"/>
              </a:rPr>
              <a:t>Rev</a:t>
            </a:r>
            <a:r>
              <a:rPr lang="tr-TR" sz="1000" i="1" dirty="0" smtClean="0">
                <a:sym typeface="Symbol" pitchFamily="18" charset="2"/>
              </a:rPr>
              <a:t> 2008</a:t>
            </a:r>
            <a:endParaRPr lang="tr-TR" sz="1000" i="1" dirty="0">
              <a:sym typeface="Symbol" pitchFamily="18" charset="2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Vasopressör</a:t>
            </a:r>
            <a:r>
              <a:rPr lang="tr-TR" dirty="0" smtClean="0"/>
              <a:t> tedavi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611560" y="2132856"/>
          <a:ext cx="8159750" cy="3857438"/>
        </p:xfrm>
        <a:graphic>
          <a:graphicData uri="http://schemas.openxmlformats.org/drawingml/2006/table">
            <a:tbl>
              <a:tblPr/>
              <a:tblGrid>
                <a:gridCol w="1963738"/>
                <a:gridCol w="833437"/>
                <a:gridCol w="912813"/>
                <a:gridCol w="865187"/>
                <a:gridCol w="833438"/>
                <a:gridCol w="2751137"/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İlaç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Alfa-1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Beta-1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Beta-2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D1,D2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Klinik Etki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Dopamin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    0.5-4 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g/kg/dk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CO, 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SVR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    5-10 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g/kg/dk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    &gt; 10 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g/kg/dk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SVR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 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Dobutamin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-/+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CO , 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SVR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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Noradrenalin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SVR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, CO 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↔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/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303"/>
                          </a:solidFill>
                          <a:effectLst/>
                          <a:latin typeface="Arial" charset="0"/>
                        </a:rPr>
                        <a:t>Adrenalin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CO , 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SVR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 (düşük doz)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SVR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 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 (yüksek doz)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Şok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Bozulmuş doku </a:t>
            </a:r>
            <a:r>
              <a:rPr lang="tr-TR" dirty="0" err="1" smtClean="0"/>
              <a:t>perfüzyonuna</a:t>
            </a:r>
            <a:r>
              <a:rPr lang="tr-TR" dirty="0" smtClean="0"/>
              <a:t> rağmen normal kan basıncı sağlanarak dolaşımsal </a:t>
            </a:r>
            <a:r>
              <a:rPr lang="tr-TR" dirty="0" err="1" smtClean="0"/>
              <a:t>disfonksiyon</a:t>
            </a:r>
            <a:r>
              <a:rPr lang="tr-TR" dirty="0" smtClean="0"/>
              <a:t> etkin bir şekilde </a:t>
            </a:r>
            <a:r>
              <a:rPr lang="tr-TR" dirty="0" err="1" smtClean="0"/>
              <a:t>kompanse</a:t>
            </a:r>
            <a:r>
              <a:rPr lang="tr-TR" dirty="0" smtClean="0"/>
              <a:t> edilir.</a:t>
            </a:r>
          </a:p>
          <a:p>
            <a:r>
              <a:rPr lang="tr-TR" dirty="0" smtClean="0"/>
              <a:t>Hipotansiyon çok geç bulgudur. ₁</a:t>
            </a:r>
          </a:p>
          <a:p>
            <a:r>
              <a:rPr lang="tr-TR" dirty="0" err="1" smtClean="0"/>
              <a:t>Klinisyen</a:t>
            </a:r>
            <a:r>
              <a:rPr lang="tr-TR" dirty="0" smtClean="0"/>
              <a:t> için önemli olan şoku erken evrede, tedaviye iyi yanıt alındığı dönemde tanımaktır.</a:t>
            </a:r>
          </a:p>
          <a:p>
            <a:r>
              <a:rPr lang="tr-TR" dirty="0" smtClean="0"/>
              <a:t>Şokun nedeni başlangıçta belli olmasa bile tedaviye hemen başlanmalıdır.</a:t>
            </a:r>
          </a:p>
          <a:p>
            <a:r>
              <a:rPr lang="tr-TR" dirty="0" smtClean="0"/>
              <a:t>Hastanın değerlendirilmesinde sistemik yaklaşım altta yatan nedenin belirlenmesinde yardımcı olur.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4716016" y="6381328"/>
            <a:ext cx="4427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i="1" dirty="0" smtClean="0"/>
              <a:t>1 </a:t>
            </a:r>
            <a:r>
              <a:rPr lang="en-US" sz="1000" i="1" dirty="0" smtClean="0"/>
              <a:t>Pediatric Advanced Life Support Provider Manual. </a:t>
            </a:r>
            <a:r>
              <a:rPr lang="en-US" sz="1000" i="1" dirty="0" err="1" smtClean="0"/>
              <a:t>Hazinski</a:t>
            </a:r>
            <a:r>
              <a:rPr lang="en-US" sz="1000" i="1" dirty="0" smtClean="0"/>
              <a:t> MF, Samson RA, </a:t>
            </a:r>
            <a:r>
              <a:rPr lang="en-US" sz="1000" i="1" dirty="0" err="1" smtClean="0"/>
              <a:t>Schexnayder</a:t>
            </a:r>
            <a:r>
              <a:rPr lang="en-US" sz="1000" i="1" dirty="0" smtClean="0"/>
              <a:t> SM (</a:t>
            </a:r>
            <a:r>
              <a:rPr lang="en-US" sz="1000" i="1" dirty="0" err="1" smtClean="0"/>
              <a:t>Eds</a:t>
            </a:r>
            <a:r>
              <a:rPr lang="en-US" sz="1000" i="1" dirty="0" smtClean="0"/>
              <a:t>). American Heart Association, Dallas, 2012.</a:t>
            </a: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Vasopressör</a:t>
            </a:r>
            <a:r>
              <a:rPr lang="tr-TR" dirty="0" smtClean="0"/>
              <a:t> tedavi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Septik şokta</a:t>
            </a:r>
          </a:p>
          <a:p>
            <a:pPr lvl="1"/>
            <a:r>
              <a:rPr lang="tr-TR" dirty="0" err="1" smtClean="0"/>
              <a:t>Dopamin</a:t>
            </a:r>
            <a:r>
              <a:rPr lang="tr-TR" dirty="0" smtClean="0"/>
              <a:t> (5-9 </a:t>
            </a:r>
            <a:r>
              <a:rPr lang="tr-TR" i="1" dirty="0" smtClean="0">
                <a:sym typeface="Symbol" pitchFamily="18" charset="2"/>
              </a:rPr>
              <a:t>g/kg/</a:t>
            </a:r>
            <a:r>
              <a:rPr lang="tr-TR" i="1" dirty="0" err="1" smtClean="0">
                <a:sym typeface="Symbol" pitchFamily="18" charset="2"/>
              </a:rPr>
              <a:t>dk</a:t>
            </a:r>
            <a:r>
              <a:rPr lang="tr-TR" i="1" dirty="0" smtClean="0">
                <a:sym typeface="Symbol" pitchFamily="18" charset="2"/>
              </a:rPr>
              <a:t>)</a:t>
            </a:r>
            <a:r>
              <a:rPr lang="tr-TR" dirty="0" smtClean="0"/>
              <a:t> ilk seçilecek                                  </a:t>
            </a:r>
            <a:r>
              <a:rPr lang="tr-TR" sz="1600" i="1" dirty="0" smtClean="0">
                <a:sym typeface="Symbol" pitchFamily="18" charset="2"/>
              </a:rPr>
              <a:t>Sıvı dirençli septik şokta</a:t>
            </a:r>
          </a:p>
          <a:p>
            <a:pPr lvl="1"/>
            <a:r>
              <a:rPr lang="tr-TR" i="1" dirty="0" err="1" smtClean="0">
                <a:sym typeface="Symbol" pitchFamily="18" charset="2"/>
              </a:rPr>
              <a:t>Dopamin</a:t>
            </a:r>
            <a:r>
              <a:rPr lang="tr-TR" i="1" dirty="0" smtClean="0">
                <a:sym typeface="Symbol" pitchFamily="18" charset="2"/>
              </a:rPr>
              <a:t> yanıt alınamayan hastalarda Adrenalin (0.05-0.3 g/kg/</a:t>
            </a:r>
            <a:r>
              <a:rPr lang="tr-TR" i="1" dirty="0" err="1" smtClean="0">
                <a:sym typeface="Symbol" pitchFamily="18" charset="2"/>
              </a:rPr>
              <a:t>dk</a:t>
            </a:r>
            <a:r>
              <a:rPr lang="tr-TR" i="1" dirty="0" smtClean="0">
                <a:sym typeface="Symbol" pitchFamily="18" charset="2"/>
              </a:rPr>
              <a:t>)</a:t>
            </a:r>
          </a:p>
          <a:p>
            <a:r>
              <a:rPr lang="tr-TR" sz="2800" dirty="0" err="1" smtClean="0">
                <a:sym typeface="Symbol" pitchFamily="18" charset="2"/>
              </a:rPr>
              <a:t>Kardiyojenik</a:t>
            </a:r>
            <a:r>
              <a:rPr lang="tr-TR" sz="2800" dirty="0" smtClean="0">
                <a:sym typeface="Symbol" pitchFamily="18" charset="2"/>
              </a:rPr>
              <a:t> şokta </a:t>
            </a:r>
          </a:p>
          <a:p>
            <a:pPr lvl="1"/>
            <a:r>
              <a:rPr lang="tr-TR" dirty="0" err="1" smtClean="0">
                <a:sym typeface="Symbol" pitchFamily="18" charset="2"/>
              </a:rPr>
              <a:t>Dobutamin</a:t>
            </a:r>
            <a:r>
              <a:rPr lang="tr-TR" dirty="0" smtClean="0">
                <a:sym typeface="Symbol" pitchFamily="18" charset="2"/>
              </a:rPr>
              <a:t> ilk tercih</a:t>
            </a:r>
          </a:p>
          <a:p>
            <a:r>
              <a:rPr lang="tr-TR" sz="2800" dirty="0" err="1" smtClean="0">
                <a:sym typeface="Symbol" pitchFamily="18" charset="2"/>
              </a:rPr>
              <a:t>Anaflaktik</a:t>
            </a:r>
            <a:r>
              <a:rPr lang="tr-TR" sz="2800" dirty="0" smtClean="0">
                <a:sym typeface="Symbol" pitchFamily="18" charset="2"/>
              </a:rPr>
              <a:t> şok</a:t>
            </a:r>
          </a:p>
          <a:p>
            <a:pPr lvl="1"/>
            <a:r>
              <a:rPr lang="tr-TR" dirty="0" smtClean="0">
                <a:sym typeface="Symbol" pitchFamily="18" charset="2"/>
              </a:rPr>
              <a:t>Adrenalin IM, 0.01 mg/kg (</a:t>
            </a:r>
            <a:r>
              <a:rPr lang="tr-TR" dirty="0" err="1" smtClean="0">
                <a:sym typeface="Symbol" pitchFamily="18" charset="2"/>
              </a:rPr>
              <a:t>max</a:t>
            </a:r>
            <a:r>
              <a:rPr lang="tr-TR" dirty="0" smtClean="0">
                <a:sym typeface="Symbol" pitchFamily="18" charset="2"/>
              </a:rPr>
              <a:t>. 0.3-0.5 mg), 3-5 </a:t>
            </a:r>
            <a:r>
              <a:rPr lang="tr-TR" dirty="0" err="1" smtClean="0">
                <a:sym typeface="Symbol" pitchFamily="18" charset="2"/>
              </a:rPr>
              <a:t>dk</a:t>
            </a:r>
            <a:r>
              <a:rPr lang="tr-TR" dirty="0" smtClean="0">
                <a:sym typeface="Symbol" pitchFamily="18" charset="2"/>
              </a:rPr>
              <a:t> tekrar, yanıt alınamazsa </a:t>
            </a:r>
            <a:r>
              <a:rPr lang="tr-TR" dirty="0" err="1" smtClean="0">
                <a:sym typeface="Symbol" pitchFamily="18" charset="2"/>
              </a:rPr>
              <a:t>infüzyon</a:t>
            </a:r>
            <a:r>
              <a:rPr lang="tr-TR" dirty="0" smtClean="0">
                <a:sym typeface="Symbol" pitchFamily="18" charset="2"/>
              </a:rPr>
              <a:t> </a:t>
            </a:r>
            <a:r>
              <a:rPr lang="tr-TR" i="1" dirty="0" smtClean="0">
                <a:sym typeface="Symbol" pitchFamily="18" charset="2"/>
              </a:rPr>
              <a:t>(0.1-1 g/kg/</a:t>
            </a:r>
            <a:r>
              <a:rPr lang="tr-TR" i="1" dirty="0" err="1" smtClean="0">
                <a:sym typeface="Symbol" pitchFamily="18" charset="2"/>
              </a:rPr>
              <a:t>dk</a:t>
            </a:r>
            <a:r>
              <a:rPr lang="tr-TR" i="1" dirty="0" smtClean="0">
                <a:sym typeface="Symbol" pitchFamily="18" charset="2"/>
              </a:rPr>
              <a:t>)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Steroid</a:t>
            </a:r>
            <a:r>
              <a:rPr lang="tr-TR" dirty="0" smtClean="0"/>
              <a:t>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tr-TR" dirty="0" smtClean="0"/>
              <a:t>Bilinen adrenal yetmezlik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Son 6 ay içinde </a:t>
            </a:r>
            <a:r>
              <a:rPr lang="tr-TR" dirty="0" err="1" smtClean="0"/>
              <a:t>steroid</a:t>
            </a:r>
            <a:r>
              <a:rPr lang="tr-TR" dirty="0" smtClean="0"/>
              <a:t> tedavi alma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Şokun gelişimi itibariyle adrenal yetmezlik riski </a:t>
            </a:r>
            <a:r>
              <a:rPr lang="tr-TR" sz="2400" i="1" dirty="0" smtClean="0"/>
              <a:t>(kafa-abdomen travması, </a:t>
            </a:r>
            <a:r>
              <a:rPr lang="tr-TR" sz="2400" i="1" dirty="0" err="1" smtClean="0"/>
              <a:t>surrenal</a:t>
            </a:r>
            <a:r>
              <a:rPr lang="tr-TR" sz="2400" i="1" dirty="0" smtClean="0"/>
              <a:t> kanama vb)</a:t>
            </a:r>
            <a:r>
              <a:rPr lang="tr-TR" dirty="0" smtClean="0"/>
              <a:t> 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Test ile gösterilen adrenal yetmezlik durumunda </a:t>
            </a:r>
            <a:r>
              <a:rPr lang="tr-TR" dirty="0" err="1" smtClean="0"/>
              <a:t>steroid</a:t>
            </a:r>
            <a:r>
              <a:rPr lang="tr-TR" dirty="0" smtClean="0"/>
              <a:t>  kullanılır.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Steroid</a:t>
            </a:r>
            <a:r>
              <a:rPr lang="tr-TR" dirty="0" smtClean="0"/>
              <a:t>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tr-TR" sz="2400" dirty="0" smtClean="0"/>
              <a:t>Adrenal yetmezlik riski varsa; </a:t>
            </a:r>
          </a:p>
          <a:p>
            <a:pPr lvl="1">
              <a:lnSpc>
                <a:spcPct val="90000"/>
              </a:lnSpc>
              <a:defRPr/>
            </a:pPr>
            <a:r>
              <a:rPr lang="tr-TR" dirty="0" smtClean="0"/>
              <a:t>bazal </a:t>
            </a:r>
            <a:r>
              <a:rPr lang="tr-TR" dirty="0" err="1" smtClean="0"/>
              <a:t>kortizol</a:t>
            </a:r>
            <a:r>
              <a:rPr lang="tr-TR" dirty="0" smtClean="0"/>
              <a:t> </a:t>
            </a:r>
            <a:r>
              <a:rPr lang="en-US" dirty="0" smtClean="0">
                <a:cs typeface="Arial" charset="0"/>
              </a:rPr>
              <a:t>&lt;</a:t>
            </a:r>
            <a:r>
              <a:rPr lang="tr-TR" dirty="0" smtClean="0">
                <a:cs typeface="Arial" charset="0"/>
              </a:rPr>
              <a:t>18</a:t>
            </a:r>
            <a:r>
              <a:rPr lang="el-GR" dirty="0" smtClean="0">
                <a:cs typeface="Arial" charset="0"/>
              </a:rPr>
              <a:t>μ</a:t>
            </a:r>
            <a:r>
              <a:rPr lang="tr-TR" dirty="0" smtClean="0">
                <a:cs typeface="Arial" charset="0"/>
              </a:rPr>
              <a:t>g/</a:t>
            </a:r>
            <a:r>
              <a:rPr lang="tr-TR" dirty="0" err="1" smtClean="0">
                <a:cs typeface="Arial" charset="0"/>
              </a:rPr>
              <a:t>dl</a:t>
            </a:r>
            <a:r>
              <a:rPr lang="tr-TR" dirty="0" smtClean="0">
                <a:cs typeface="Arial" charset="0"/>
              </a:rPr>
              <a:t> ya da ACTH uyarısı sonrası maksimum yanıt </a:t>
            </a:r>
            <a:r>
              <a:rPr lang="en-US" dirty="0" smtClean="0">
                <a:cs typeface="Arial" charset="0"/>
              </a:rPr>
              <a:t>&lt;</a:t>
            </a:r>
            <a:r>
              <a:rPr lang="tr-TR" dirty="0" smtClean="0">
                <a:cs typeface="Arial" charset="0"/>
              </a:rPr>
              <a:t>18</a:t>
            </a:r>
            <a:r>
              <a:rPr lang="el-GR" dirty="0" smtClean="0">
                <a:cs typeface="Arial" charset="0"/>
              </a:rPr>
              <a:t>μ</a:t>
            </a:r>
            <a:r>
              <a:rPr lang="tr-TR" dirty="0" smtClean="0">
                <a:cs typeface="Arial" charset="0"/>
              </a:rPr>
              <a:t>g/</a:t>
            </a:r>
            <a:r>
              <a:rPr lang="tr-TR" dirty="0" err="1" smtClean="0">
                <a:cs typeface="Arial" charset="0"/>
              </a:rPr>
              <a:t>dl</a:t>
            </a:r>
            <a:r>
              <a:rPr lang="tr-TR" dirty="0" smtClean="0"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tr-TR" dirty="0" err="1" smtClean="0"/>
              <a:t>purpura</a:t>
            </a:r>
            <a:r>
              <a:rPr lang="tr-TR" dirty="0" smtClean="0"/>
              <a:t> </a:t>
            </a:r>
            <a:r>
              <a:rPr lang="tr-TR" dirty="0" err="1" smtClean="0"/>
              <a:t>fulminans</a:t>
            </a:r>
            <a:r>
              <a:rPr lang="tr-TR" dirty="0" smtClean="0"/>
              <a:t>,KAH,öncesinde </a:t>
            </a:r>
            <a:r>
              <a:rPr lang="tr-TR" dirty="0" err="1" smtClean="0"/>
              <a:t>steroid</a:t>
            </a:r>
            <a:r>
              <a:rPr lang="tr-TR" dirty="0" smtClean="0"/>
              <a:t> kullanma, </a:t>
            </a:r>
            <a:r>
              <a:rPr lang="tr-TR" dirty="0" err="1" smtClean="0"/>
              <a:t>hipotalamo</a:t>
            </a:r>
            <a:r>
              <a:rPr lang="tr-TR" dirty="0" smtClean="0"/>
              <a:t>-</a:t>
            </a:r>
            <a:r>
              <a:rPr lang="tr-TR" dirty="0" err="1" smtClean="0"/>
              <a:t>hipofizer</a:t>
            </a:r>
            <a:r>
              <a:rPr lang="tr-TR" dirty="0" smtClean="0"/>
              <a:t> aks sorunu</a:t>
            </a:r>
          </a:p>
          <a:p>
            <a:pPr lvl="1">
              <a:lnSpc>
                <a:spcPct val="90000"/>
              </a:lnSpc>
              <a:defRPr/>
            </a:pPr>
            <a:r>
              <a:rPr lang="tr-TR" dirty="0" smtClean="0"/>
              <a:t>Seviye için kan al</a:t>
            </a:r>
          </a:p>
          <a:p>
            <a:pPr lvl="1">
              <a:lnSpc>
                <a:spcPct val="90000"/>
              </a:lnSpc>
              <a:defRPr/>
            </a:pPr>
            <a:r>
              <a:rPr lang="tr-TR" dirty="0" smtClean="0"/>
              <a:t>Yapabiliyorsan ACTH testi yap</a:t>
            </a:r>
          </a:p>
          <a:p>
            <a:pPr>
              <a:lnSpc>
                <a:spcPct val="90000"/>
              </a:lnSpc>
              <a:defRPr/>
            </a:pPr>
            <a:endParaRPr lang="tr-TR" sz="2800" dirty="0" smtClean="0"/>
          </a:p>
          <a:p>
            <a:pPr>
              <a:lnSpc>
                <a:spcPct val="90000"/>
              </a:lnSpc>
              <a:defRPr/>
            </a:pPr>
            <a:r>
              <a:rPr lang="tr-TR" sz="2800" dirty="0" err="1" smtClean="0"/>
              <a:t>Hidrokortizon</a:t>
            </a:r>
            <a:r>
              <a:rPr lang="tr-TR" sz="2800" dirty="0" smtClean="0"/>
              <a:t> başlanır</a:t>
            </a:r>
          </a:p>
          <a:p>
            <a:pPr>
              <a:lnSpc>
                <a:spcPct val="90000"/>
              </a:lnSpc>
              <a:defRPr/>
            </a:pPr>
            <a:r>
              <a:rPr lang="tr-TR" sz="2800" b="1" i="1" dirty="0" err="1" smtClean="0"/>
              <a:t>Stress</a:t>
            </a:r>
            <a:r>
              <a:rPr lang="tr-TR" sz="2800" b="1" i="1" dirty="0" smtClean="0"/>
              <a:t> doz:</a:t>
            </a:r>
            <a:r>
              <a:rPr lang="tr-TR" sz="2800" i="1" dirty="0" smtClean="0"/>
              <a:t>2 mg/kg/gün</a:t>
            </a:r>
          </a:p>
          <a:p>
            <a:pPr>
              <a:lnSpc>
                <a:spcPct val="90000"/>
              </a:lnSpc>
              <a:defRPr/>
            </a:pPr>
            <a:r>
              <a:rPr lang="tr-TR" sz="2800" b="1" i="1" dirty="0" smtClean="0"/>
              <a:t>Şok doz: </a:t>
            </a:r>
            <a:r>
              <a:rPr lang="tr-TR" sz="2800" i="1" dirty="0" smtClean="0"/>
              <a:t>50 mg/kg/gün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Kan transfüzyonu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/>
              <a:t>Gereksiz transfüzyondan kaçın 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Hemoglobin: 10gr/</a:t>
            </a:r>
            <a:r>
              <a:rPr lang="tr-TR" sz="2800" dirty="0" err="1" smtClean="0"/>
              <a:t>dl’nin</a:t>
            </a:r>
            <a:r>
              <a:rPr lang="tr-TR" sz="2800" dirty="0" smtClean="0"/>
              <a:t> üzerinde tut</a:t>
            </a:r>
          </a:p>
          <a:p>
            <a:pPr>
              <a:lnSpc>
                <a:spcPct val="150000"/>
              </a:lnSpc>
              <a:buNone/>
            </a:pPr>
            <a:r>
              <a:rPr lang="tr-TR" sz="2800" b="1" i="1" dirty="0" smtClean="0"/>
              <a:t>(stabilizasyondan sonra; ARDS, </a:t>
            </a:r>
            <a:r>
              <a:rPr lang="tr-TR" sz="2800" b="1" i="1" dirty="0" err="1" smtClean="0"/>
              <a:t>myokard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iskemisi</a:t>
            </a:r>
            <a:r>
              <a:rPr lang="tr-TR" sz="2800" b="1" i="1" dirty="0" smtClean="0"/>
              <a:t>, akut kanama, vb gibi ek riskler yoksa 7 gr/</a:t>
            </a:r>
            <a:r>
              <a:rPr lang="tr-TR" sz="2800" b="1" i="1" dirty="0" err="1" smtClean="0"/>
              <a:t>dl</a:t>
            </a:r>
            <a:r>
              <a:rPr lang="tr-TR" sz="2800" b="1" i="1" dirty="0" smtClean="0"/>
              <a:t> üzerinde tutulabilir…..2013)</a:t>
            </a:r>
          </a:p>
          <a:p>
            <a:pPr>
              <a:lnSpc>
                <a:spcPct val="150000"/>
              </a:lnSpc>
            </a:pPr>
            <a:r>
              <a:rPr lang="tr-TR" sz="2800" dirty="0" err="1" smtClean="0"/>
              <a:t>Trombosit</a:t>
            </a:r>
            <a:r>
              <a:rPr lang="tr-TR" sz="2800" dirty="0" smtClean="0"/>
              <a:t>  transfüzyonu; &lt;10.000/mm</a:t>
            </a:r>
            <a:r>
              <a:rPr lang="tr-TR" sz="2800" baseline="30000" dirty="0" smtClean="0"/>
              <a:t>3</a:t>
            </a:r>
            <a:r>
              <a:rPr lang="tr-TR" sz="2800" dirty="0" smtClean="0"/>
              <a:t> ise </a:t>
            </a:r>
            <a:r>
              <a:rPr lang="tr-TR" sz="2800" dirty="0" err="1" smtClean="0"/>
              <a:t>proflaktik</a:t>
            </a:r>
            <a:r>
              <a:rPr lang="tr-TR" sz="2800" dirty="0" smtClean="0"/>
              <a:t> verilebilir. &gt;20.000/mm</a:t>
            </a:r>
            <a:r>
              <a:rPr lang="tr-TR" sz="2800" baseline="30000" dirty="0" smtClean="0"/>
              <a:t>3</a:t>
            </a:r>
            <a:r>
              <a:rPr lang="tr-TR" sz="2800" dirty="0" smtClean="0"/>
              <a:t> ise aktif kanama ya da </a:t>
            </a:r>
            <a:r>
              <a:rPr lang="tr-TR" sz="2800" dirty="0" err="1" smtClean="0"/>
              <a:t>invasif</a:t>
            </a:r>
            <a:r>
              <a:rPr lang="tr-TR" sz="2800" dirty="0" smtClean="0"/>
              <a:t> girişim durumunda verilir.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Tedaviye Yanıt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dirty="0" smtClean="0"/>
              <a:t>Kalp hızının giderek normale dönmesi</a:t>
            </a:r>
          </a:p>
          <a:p>
            <a:pPr>
              <a:lnSpc>
                <a:spcPct val="90000"/>
              </a:lnSpc>
            </a:pPr>
            <a:r>
              <a:rPr lang="tr-TR" dirty="0" err="1" smtClean="0"/>
              <a:t>Kapiller</a:t>
            </a:r>
            <a:r>
              <a:rPr lang="tr-TR" dirty="0" smtClean="0"/>
              <a:t> geri </a:t>
            </a:r>
            <a:r>
              <a:rPr lang="tr-TR" dirty="0" smtClean="0"/>
              <a:t>&lt;2 </a:t>
            </a:r>
            <a:r>
              <a:rPr lang="tr-TR" dirty="0" smtClean="0"/>
              <a:t>sn inmesi</a:t>
            </a:r>
          </a:p>
          <a:p>
            <a:pPr>
              <a:lnSpc>
                <a:spcPct val="90000"/>
              </a:lnSpc>
            </a:pPr>
            <a:r>
              <a:rPr lang="tr-TR" dirty="0" err="1" smtClean="0"/>
              <a:t>Periferik</a:t>
            </a:r>
            <a:r>
              <a:rPr lang="tr-TR" dirty="0" smtClean="0"/>
              <a:t> ve santral arasında fark göstermeyen normal hız ve vasıfta nabızlara ulaşılması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Ilık </a:t>
            </a:r>
            <a:r>
              <a:rPr lang="tr-TR" dirty="0" err="1" smtClean="0"/>
              <a:t>ekstremiteler</a:t>
            </a: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/>
              <a:t>İdrar çıkışının &gt; 1 ml/kg/saat ulaşması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Hastanın normal </a:t>
            </a:r>
            <a:r>
              <a:rPr lang="tr-TR" dirty="0" err="1" smtClean="0"/>
              <a:t>mental</a:t>
            </a:r>
            <a:r>
              <a:rPr lang="tr-TR" dirty="0" smtClean="0"/>
              <a:t> durumuna dönmesi</a:t>
            </a:r>
          </a:p>
          <a:p>
            <a:pPr>
              <a:lnSpc>
                <a:spcPct val="110000"/>
              </a:lnSpc>
            </a:pPr>
            <a:r>
              <a:rPr lang="tr-TR" sz="2800" dirty="0" err="1" smtClean="0"/>
              <a:t>Laktat</a:t>
            </a:r>
            <a:r>
              <a:rPr lang="tr-TR" sz="2800" dirty="0" smtClean="0"/>
              <a:t> seviyesinde giderek düşme</a:t>
            </a:r>
          </a:p>
          <a:p>
            <a:pPr>
              <a:lnSpc>
                <a:spcPct val="110000"/>
              </a:lnSpc>
            </a:pPr>
            <a:r>
              <a:rPr lang="tr-TR" sz="2800" dirty="0" smtClean="0"/>
              <a:t>Baz açığında düzelme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Tedaviye Yanıt -2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tr-TR" sz="2800" dirty="0" err="1" smtClean="0"/>
              <a:t>Miks</a:t>
            </a:r>
            <a:r>
              <a:rPr lang="tr-TR" sz="2800" dirty="0" smtClean="0"/>
              <a:t> </a:t>
            </a:r>
            <a:r>
              <a:rPr lang="tr-TR" sz="2800" dirty="0" err="1" smtClean="0"/>
              <a:t>venöz</a:t>
            </a:r>
            <a:r>
              <a:rPr lang="tr-TR" sz="2800" dirty="0" smtClean="0"/>
              <a:t> O2 </a:t>
            </a:r>
            <a:r>
              <a:rPr lang="tr-TR" sz="2800" dirty="0" err="1" smtClean="0"/>
              <a:t>satürasyonu</a:t>
            </a:r>
            <a:r>
              <a:rPr lang="tr-TR" sz="2800" dirty="0" smtClean="0"/>
              <a:t>  &gt;% 65  veya Santral </a:t>
            </a:r>
            <a:r>
              <a:rPr lang="tr-TR" sz="2800" dirty="0" err="1" smtClean="0"/>
              <a:t>venöz</a:t>
            </a:r>
            <a:r>
              <a:rPr lang="tr-TR" sz="2800" dirty="0" smtClean="0"/>
              <a:t> O2 </a:t>
            </a:r>
            <a:r>
              <a:rPr lang="tr-TR" sz="2800" dirty="0" err="1" smtClean="0"/>
              <a:t>satürasyonu</a:t>
            </a:r>
            <a:r>
              <a:rPr lang="tr-TR" sz="2800" dirty="0" smtClean="0"/>
              <a:t>  &gt;% 70 olması</a:t>
            </a:r>
          </a:p>
          <a:p>
            <a:pPr>
              <a:lnSpc>
                <a:spcPct val="110000"/>
              </a:lnSpc>
            </a:pPr>
            <a:r>
              <a:rPr lang="tr-TR" sz="2800" dirty="0" smtClean="0"/>
              <a:t>Hemoglobin &gt;10 gr/</a:t>
            </a:r>
            <a:r>
              <a:rPr lang="tr-TR" sz="2800" dirty="0" err="1" smtClean="0"/>
              <a:t>dl</a:t>
            </a:r>
            <a:r>
              <a:rPr lang="tr-TR" sz="2800" dirty="0" smtClean="0"/>
              <a:t> arasında olması</a:t>
            </a:r>
          </a:p>
          <a:p>
            <a:pPr>
              <a:lnSpc>
                <a:spcPct val="110000"/>
              </a:lnSpc>
            </a:pPr>
            <a:r>
              <a:rPr lang="tr-TR" sz="2800" dirty="0" smtClean="0"/>
              <a:t>CVP 8-12 </a:t>
            </a:r>
            <a:r>
              <a:rPr lang="tr-TR" sz="2800" dirty="0" err="1" smtClean="0"/>
              <a:t>mmHg</a:t>
            </a:r>
            <a:r>
              <a:rPr lang="tr-TR" sz="2800" dirty="0" smtClean="0"/>
              <a:t> olması </a:t>
            </a:r>
          </a:p>
          <a:p>
            <a:pPr>
              <a:lnSpc>
                <a:spcPct val="110000"/>
              </a:lnSpc>
            </a:pPr>
            <a:r>
              <a:rPr lang="tr-TR" sz="2800" dirty="0" smtClean="0"/>
              <a:t>Hipotansiyonun düzelmesi, MAP &gt; 65mmHg </a:t>
            </a:r>
          </a:p>
          <a:p>
            <a:pPr>
              <a:lnSpc>
                <a:spcPct val="110000"/>
              </a:lnSpc>
            </a:pPr>
            <a:r>
              <a:rPr lang="tr-TR" sz="2800" dirty="0" err="1" smtClean="0"/>
              <a:t>Termodilusyon</a:t>
            </a:r>
            <a:r>
              <a:rPr lang="tr-TR" sz="2800" dirty="0" smtClean="0"/>
              <a:t> </a:t>
            </a:r>
            <a:r>
              <a:rPr lang="tr-TR" sz="2800" dirty="0" err="1" smtClean="0"/>
              <a:t>kateteri</a:t>
            </a:r>
            <a:r>
              <a:rPr lang="tr-TR" sz="2800" dirty="0" smtClean="0"/>
              <a:t> ile ölçüm yapılıyorsa  </a:t>
            </a:r>
          </a:p>
          <a:p>
            <a:pPr>
              <a:lnSpc>
                <a:spcPct val="110000"/>
              </a:lnSpc>
              <a:buNone/>
            </a:pPr>
            <a:r>
              <a:rPr lang="tr-TR" sz="2800" dirty="0" smtClean="0"/>
              <a:t>	CI: 3.3-6 L/</a:t>
            </a:r>
            <a:r>
              <a:rPr lang="tr-TR" sz="2800" dirty="0" err="1" smtClean="0"/>
              <a:t>dk</a:t>
            </a:r>
            <a:r>
              <a:rPr lang="tr-TR" sz="2800" dirty="0" smtClean="0"/>
              <a:t>/m2 olması</a:t>
            </a:r>
          </a:p>
          <a:p>
            <a:pPr>
              <a:lnSpc>
                <a:spcPct val="110000"/>
              </a:lnSpc>
            </a:pPr>
            <a:r>
              <a:rPr lang="tr-TR" sz="2800" dirty="0" smtClean="0"/>
              <a:t>Normal organ </a:t>
            </a:r>
            <a:r>
              <a:rPr lang="tr-TR" sz="2800" dirty="0" err="1" smtClean="0"/>
              <a:t>perfüzyon</a:t>
            </a:r>
            <a:r>
              <a:rPr lang="tr-TR" sz="2800" dirty="0" smtClean="0"/>
              <a:t> basınçları (OPP: MAP- CVP veya MAP-IAP) olması</a:t>
            </a:r>
          </a:p>
          <a:p>
            <a:pPr>
              <a:lnSpc>
                <a:spcPct val="110000"/>
              </a:lnSpc>
            </a:pPr>
            <a:r>
              <a:rPr lang="tr-TR" sz="2800" dirty="0" smtClean="0"/>
              <a:t>Ağır </a:t>
            </a:r>
            <a:r>
              <a:rPr lang="tr-TR" sz="2800" dirty="0" err="1" smtClean="0"/>
              <a:t>pulmoner</a:t>
            </a:r>
            <a:r>
              <a:rPr lang="tr-TR" sz="2800" dirty="0" smtClean="0"/>
              <a:t> hastalık ya da </a:t>
            </a:r>
            <a:r>
              <a:rPr lang="tr-TR" sz="2800" dirty="0" err="1" smtClean="0"/>
              <a:t>siyanotik</a:t>
            </a:r>
            <a:r>
              <a:rPr lang="tr-TR" sz="2800" dirty="0" smtClean="0"/>
              <a:t> </a:t>
            </a:r>
            <a:r>
              <a:rPr lang="tr-TR" sz="2800" dirty="0" err="1" smtClean="0"/>
              <a:t>konjenital</a:t>
            </a:r>
            <a:r>
              <a:rPr lang="tr-TR" sz="2800" dirty="0" smtClean="0"/>
              <a:t> kalp hastalığında kabul edilebilir kardiyak debiye ulaşılması.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Yenilikler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tr-TR" dirty="0" smtClean="0"/>
              <a:t>Sıvı </a:t>
            </a:r>
            <a:r>
              <a:rPr lang="tr-TR" dirty="0" err="1" smtClean="0"/>
              <a:t>resüsitasyonu</a:t>
            </a:r>
            <a:r>
              <a:rPr lang="tr-TR" dirty="0" smtClean="0"/>
              <a:t> sonrası hastada </a:t>
            </a:r>
          </a:p>
          <a:p>
            <a:pPr lvl="1">
              <a:defRPr/>
            </a:pPr>
            <a:r>
              <a:rPr lang="en-US" sz="2200" dirty="0" smtClean="0">
                <a:cs typeface="Arial" charset="0"/>
              </a:rPr>
              <a:t>&gt;</a:t>
            </a:r>
            <a:r>
              <a:rPr lang="tr-TR" sz="2200" dirty="0" smtClean="0"/>
              <a:t>%10 </a:t>
            </a:r>
            <a:r>
              <a:rPr lang="tr-TR" sz="2200" dirty="0" err="1" smtClean="0"/>
              <a:t>volum</a:t>
            </a:r>
            <a:r>
              <a:rPr lang="tr-TR" sz="2200" dirty="0" smtClean="0"/>
              <a:t> fazlası oldu ise</a:t>
            </a:r>
          </a:p>
          <a:p>
            <a:pPr lvl="1">
              <a:defRPr/>
            </a:pPr>
            <a:r>
              <a:rPr lang="tr-TR" sz="2200" dirty="0" smtClean="0"/>
              <a:t>Hasta idrar çıkışı ile normal sıvı dengesini sağlayamıyor ise</a:t>
            </a:r>
          </a:p>
          <a:p>
            <a:pPr lvl="1">
              <a:defRPr/>
            </a:pPr>
            <a:r>
              <a:rPr lang="tr-TR" sz="2200" dirty="0" err="1" smtClean="0"/>
              <a:t>Diuretik</a:t>
            </a:r>
            <a:r>
              <a:rPr lang="tr-TR" sz="2200" dirty="0" smtClean="0"/>
              <a:t> /Periton diyalizi /CRRT başlanması önerilir.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tr-TR" dirty="0" smtClean="0"/>
              <a:t>2- Uç organ </a:t>
            </a:r>
            <a:r>
              <a:rPr lang="tr-TR" dirty="0" err="1" smtClean="0"/>
              <a:t>perfüzyonu</a:t>
            </a:r>
            <a:r>
              <a:rPr lang="tr-TR" dirty="0" smtClean="0"/>
              <a:t> takibi yapılarak ilaç ve sıvı yönetilmelidir. </a:t>
            </a:r>
          </a:p>
          <a:p>
            <a:pPr lvl="1">
              <a:lnSpc>
                <a:spcPct val="160000"/>
              </a:lnSpc>
              <a:defRPr/>
            </a:pPr>
            <a:r>
              <a:rPr lang="tr-TR" sz="2200" dirty="0" smtClean="0"/>
              <a:t>NIRS izlemi,  </a:t>
            </a:r>
            <a:r>
              <a:rPr lang="tr-TR" sz="2200" dirty="0" err="1" smtClean="0"/>
              <a:t>İntra</a:t>
            </a:r>
            <a:r>
              <a:rPr lang="tr-TR" sz="2200" dirty="0" smtClean="0"/>
              <a:t> </a:t>
            </a:r>
            <a:r>
              <a:rPr lang="tr-TR" sz="2200" dirty="0" err="1" smtClean="0"/>
              <a:t>abdominal</a:t>
            </a:r>
            <a:r>
              <a:rPr lang="tr-TR" sz="2200" dirty="0" smtClean="0"/>
              <a:t> basınç izlemi ile </a:t>
            </a:r>
            <a:r>
              <a:rPr lang="tr-TR" sz="2200" dirty="0" err="1" smtClean="0"/>
              <a:t>intraabdominal</a:t>
            </a:r>
            <a:r>
              <a:rPr lang="tr-TR" sz="2200" dirty="0" smtClean="0"/>
              <a:t> organ </a:t>
            </a:r>
            <a:r>
              <a:rPr lang="tr-TR" sz="2200" dirty="0" err="1" smtClean="0"/>
              <a:t>perfüzyonu</a:t>
            </a:r>
            <a:r>
              <a:rPr lang="tr-TR" sz="2200" dirty="0" smtClean="0"/>
              <a:t> değerlendirilebilir.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Yenilikler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defRPr/>
            </a:pPr>
            <a:r>
              <a:rPr lang="tr-TR" dirty="0" smtClean="0"/>
              <a:t>Plazma asla </a:t>
            </a:r>
            <a:r>
              <a:rPr lang="tr-TR" dirty="0" err="1" smtClean="0"/>
              <a:t>bolus</a:t>
            </a:r>
            <a:r>
              <a:rPr lang="tr-TR" dirty="0" smtClean="0"/>
              <a:t> olarak kullanılmaz .</a:t>
            </a:r>
          </a:p>
          <a:p>
            <a:pPr lvl="1">
              <a:lnSpc>
                <a:spcPct val="160000"/>
              </a:lnSpc>
              <a:defRPr/>
            </a:pPr>
            <a:r>
              <a:rPr lang="tr-TR" sz="2200" dirty="0" smtClean="0"/>
              <a:t>INR hedeflenerek kullanımı önerilir.</a:t>
            </a:r>
          </a:p>
          <a:p>
            <a:pPr lvl="1">
              <a:lnSpc>
                <a:spcPct val="160000"/>
              </a:lnSpc>
              <a:defRPr/>
            </a:pPr>
            <a:r>
              <a:rPr lang="tr-TR" sz="2200" b="1" dirty="0" smtClean="0"/>
              <a:t>Septik şok ilişkili DIC, TMA, TTP durumunda önerilir ….2013. </a:t>
            </a:r>
          </a:p>
          <a:p>
            <a:pPr>
              <a:lnSpc>
                <a:spcPct val="160000"/>
              </a:lnSpc>
              <a:defRPr/>
            </a:pPr>
            <a:r>
              <a:rPr lang="tr-TR" dirty="0" smtClean="0"/>
              <a:t>Nabız basıncı izlemi önemlidir.</a:t>
            </a:r>
          </a:p>
          <a:p>
            <a:pPr>
              <a:lnSpc>
                <a:spcPct val="160000"/>
              </a:lnSpc>
              <a:defRPr/>
            </a:pPr>
            <a:r>
              <a:rPr lang="tr-TR" dirty="0" smtClean="0"/>
              <a:t>Sıcaklıklar sadece santral ölçülmelidir</a:t>
            </a:r>
          </a:p>
          <a:p>
            <a:pPr>
              <a:lnSpc>
                <a:spcPct val="160000"/>
              </a:lnSpc>
              <a:defRPr/>
            </a:pPr>
            <a:r>
              <a:rPr lang="tr-TR" dirty="0" smtClean="0"/>
              <a:t>Tansiyon ölçümü </a:t>
            </a:r>
            <a:r>
              <a:rPr lang="tr-TR" dirty="0" err="1" smtClean="0"/>
              <a:t>invazif</a:t>
            </a:r>
            <a:r>
              <a:rPr lang="tr-TR" dirty="0" smtClean="0"/>
              <a:t> yapılmalıdır. </a:t>
            </a:r>
          </a:p>
          <a:p>
            <a:pPr>
              <a:lnSpc>
                <a:spcPct val="160000"/>
              </a:lnSpc>
              <a:buNone/>
              <a:defRPr/>
            </a:pPr>
            <a:endParaRPr lang="tr-TR" sz="24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87624" y="1988840"/>
            <a:ext cx="8229600" cy="3725768"/>
          </a:xfrm>
        </p:spPr>
        <p:txBody>
          <a:bodyPr>
            <a:normAutofit lnSpcReduction="10000"/>
          </a:bodyPr>
          <a:lstStyle/>
          <a:p>
            <a:endParaRPr lang="tr-TR" sz="4400" dirty="0" smtClean="0"/>
          </a:p>
          <a:p>
            <a:endParaRPr lang="tr-TR" sz="4400" dirty="0" smtClean="0"/>
          </a:p>
          <a:p>
            <a:endParaRPr lang="tr-TR" sz="4400" dirty="0" smtClean="0"/>
          </a:p>
          <a:p>
            <a:endParaRPr lang="tr-TR" sz="4400" dirty="0" smtClean="0"/>
          </a:p>
          <a:p>
            <a:pPr>
              <a:buNone/>
            </a:pPr>
            <a:r>
              <a:rPr lang="tr-TR" sz="4400" dirty="0" smtClean="0"/>
              <a:t>					Teşekkürler</a:t>
            </a:r>
            <a:endParaRPr lang="tr-TR" sz="4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Epidemiyoloji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Dünya genelinde çocuklarda şokun en sık nedenin</a:t>
            </a:r>
            <a:r>
              <a:rPr lang="tr-TR" dirty="0" smtClean="0">
                <a:solidFill>
                  <a:srgbClr val="FF0000"/>
                </a:solidFill>
              </a:rPr>
              <a:t>in</a:t>
            </a:r>
            <a:r>
              <a:rPr lang="tr-TR" dirty="0" smtClean="0"/>
              <a:t> </a:t>
            </a:r>
            <a:r>
              <a:rPr lang="tr-TR" dirty="0" err="1" smtClean="0"/>
              <a:t>diyareye</a:t>
            </a:r>
            <a:r>
              <a:rPr lang="tr-TR" dirty="0" smtClean="0"/>
              <a:t> bağlı </a:t>
            </a:r>
            <a:r>
              <a:rPr lang="tr-TR" dirty="0" err="1" smtClean="0"/>
              <a:t>hipovolemiden</a:t>
            </a:r>
            <a:r>
              <a:rPr lang="tr-TR" dirty="0" smtClean="0"/>
              <a:t> kaynaklandığı belirtilmiştir.₂</a:t>
            </a:r>
          </a:p>
          <a:p>
            <a:r>
              <a:rPr lang="tr-TR" dirty="0" smtClean="0"/>
              <a:t>Travmaya bağlı </a:t>
            </a:r>
            <a:r>
              <a:rPr lang="tr-TR" dirty="0" err="1" smtClean="0"/>
              <a:t>hemorajik</a:t>
            </a:r>
            <a:r>
              <a:rPr lang="tr-TR" dirty="0" smtClean="0"/>
              <a:t> şok çocuklarda ölümün önemli bir nedenidir.₃</a:t>
            </a:r>
          </a:p>
          <a:p>
            <a:r>
              <a:rPr lang="tr-TR" dirty="0" smtClean="0"/>
              <a:t>Ağır </a:t>
            </a:r>
            <a:r>
              <a:rPr lang="tr-TR" dirty="0" err="1" smtClean="0"/>
              <a:t>sepsis</a:t>
            </a:r>
            <a:r>
              <a:rPr lang="tr-TR" dirty="0" smtClean="0"/>
              <a:t> sık olarak görülmektedir .</a:t>
            </a:r>
          </a:p>
          <a:p>
            <a:pPr lvl="1"/>
            <a:r>
              <a:rPr lang="tr-TR" i="1" dirty="0" smtClean="0"/>
              <a:t>Düşük doğum ağırlıklı </a:t>
            </a:r>
            <a:r>
              <a:rPr lang="tr-TR" i="1" dirty="0" err="1" smtClean="0"/>
              <a:t>yenidoğanlar</a:t>
            </a:r>
            <a:r>
              <a:rPr lang="tr-TR" i="1" dirty="0" smtClean="0"/>
              <a:t>, </a:t>
            </a:r>
            <a:r>
              <a:rPr lang="tr-TR" i="1" dirty="0" err="1" smtClean="0"/>
              <a:t>immunsupresyon</a:t>
            </a:r>
            <a:r>
              <a:rPr lang="tr-TR" i="1" dirty="0" smtClean="0"/>
              <a:t> ve kronik </a:t>
            </a:r>
            <a:r>
              <a:rPr lang="tr-TR" i="1" dirty="0" smtClean="0"/>
              <a:t>hastalık</a:t>
            </a:r>
            <a:endParaRPr lang="tr-TR" i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3023320" y="5877272"/>
            <a:ext cx="61206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i="1" dirty="0" smtClean="0"/>
              <a:t>2 </a:t>
            </a:r>
            <a:r>
              <a:rPr lang="en-US" sz="1000" i="1" dirty="0" smtClean="0"/>
              <a:t>World health statistics 2012. World Health Organization, WHO press, Geneva, Switzerland, 2012. http://www.who.int/gho/publications/world_health_statistics/2012/en/index.html (Accessed on November 13, 2012).</a:t>
            </a:r>
            <a:endParaRPr lang="tr-TR" sz="1000" i="1" dirty="0" smtClean="0"/>
          </a:p>
          <a:p>
            <a:r>
              <a:rPr lang="tr-TR" sz="1000" i="1" dirty="0" smtClean="0"/>
              <a:t>3 </a:t>
            </a:r>
            <a:r>
              <a:rPr lang="en-US" sz="1000" i="1" dirty="0" smtClean="0"/>
              <a:t>National Center for Injury Preventions and Control www.cdc.gov/ncipc/wisqars/ (Accessed on June 01, 2007).</a:t>
            </a:r>
          </a:p>
          <a:p>
            <a:endParaRPr lang="en-US" sz="1000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Kompanse</a:t>
            </a:r>
            <a:r>
              <a:rPr lang="tr-TR" dirty="0" smtClean="0"/>
              <a:t> şok</a:t>
            </a:r>
          </a:p>
          <a:p>
            <a:endParaRPr lang="tr-TR" dirty="0" smtClean="0"/>
          </a:p>
          <a:p>
            <a:r>
              <a:rPr lang="tr-TR" dirty="0" err="1" smtClean="0"/>
              <a:t>Dekompanse</a:t>
            </a:r>
            <a:r>
              <a:rPr lang="tr-TR" dirty="0" smtClean="0"/>
              <a:t> şok</a:t>
            </a:r>
          </a:p>
          <a:p>
            <a:endParaRPr lang="tr-TR" dirty="0" smtClean="0"/>
          </a:p>
          <a:p>
            <a:r>
              <a:rPr lang="tr-TR" dirty="0" err="1" smtClean="0"/>
              <a:t>Irreversible</a:t>
            </a:r>
            <a:r>
              <a:rPr lang="tr-TR" dirty="0" smtClean="0"/>
              <a:t> şok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Altta yatan fizyolojik mekanizmaya göre sınıflandırma yapılır.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Hipovolemik</a:t>
            </a:r>
            <a:r>
              <a:rPr lang="tr-TR" dirty="0" smtClean="0"/>
              <a:t> şok</a:t>
            </a:r>
          </a:p>
          <a:p>
            <a:pPr lvl="1"/>
            <a:r>
              <a:rPr lang="tr-TR" dirty="0" err="1" smtClean="0"/>
              <a:t>Distributif</a:t>
            </a:r>
            <a:r>
              <a:rPr lang="tr-TR" dirty="0" smtClean="0"/>
              <a:t> şok</a:t>
            </a:r>
          </a:p>
          <a:p>
            <a:pPr lvl="1"/>
            <a:r>
              <a:rPr lang="tr-TR" dirty="0" err="1" smtClean="0"/>
              <a:t>Kardiyojenik</a:t>
            </a:r>
            <a:r>
              <a:rPr lang="tr-TR" dirty="0" smtClean="0"/>
              <a:t> </a:t>
            </a:r>
            <a:r>
              <a:rPr lang="tr-TR" dirty="0" smtClean="0"/>
              <a:t>şok</a:t>
            </a:r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karakartal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398765" cy="6011101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Hipovolemik</a:t>
            </a:r>
            <a:r>
              <a:rPr lang="tr-TR" dirty="0" smtClean="0"/>
              <a:t> Şok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Sıvı ve elektrolit kaybı</a:t>
            </a:r>
          </a:p>
          <a:p>
            <a:r>
              <a:rPr lang="tr-TR" dirty="0" err="1" smtClean="0"/>
              <a:t>Kapiller</a:t>
            </a:r>
            <a:r>
              <a:rPr lang="tr-TR" dirty="0" smtClean="0"/>
              <a:t> </a:t>
            </a:r>
            <a:r>
              <a:rPr lang="tr-TR" dirty="0" smtClean="0"/>
              <a:t>kaçak</a:t>
            </a:r>
          </a:p>
          <a:p>
            <a:r>
              <a:rPr lang="tr-TR" dirty="0" smtClean="0"/>
              <a:t>Yetersiz sıvı alımı</a:t>
            </a:r>
          </a:p>
          <a:p>
            <a:r>
              <a:rPr lang="tr-TR" dirty="0" err="1" smtClean="0"/>
              <a:t>İnsensible</a:t>
            </a:r>
            <a:r>
              <a:rPr lang="tr-TR" dirty="0" smtClean="0"/>
              <a:t> kayıplar</a:t>
            </a:r>
          </a:p>
          <a:p>
            <a:r>
              <a:rPr lang="tr-TR" dirty="0" smtClean="0"/>
              <a:t>Protein kaybettiren </a:t>
            </a:r>
            <a:r>
              <a:rPr lang="tr-TR" dirty="0" smtClean="0"/>
              <a:t>nedenler</a:t>
            </a:r>
            <a:endParaRPr lang="tr-TR" dirty="0" smtClean="0"/>
          </a:p>
          <a:p>
            <a:r>
              <a:rPr lang="tr-TR" dirty="0" smtClean="0"/>
              <a:t>Adrenal yetersizlik</a:t>
            </a:r>
          </a:p>
          <a:p>
            <a:endParaRPr lang="tr-TR" i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Kağıt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2009</TotalTime>
  <Words>1918</Words>
  <Application>Microsoft Office PowerPoint</Application>
  <PresentationFormat>Ekran Gösterisi (4:3)</PresentationFormat>
  <Paragraphs>404</Paragraphs>
  <Slides>48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1" baseType="lpstr">
      <vt:lpstr>Kağıt</vt:lpstr>
      <vt:lpstr>Akış</vt:lpstr>
      <vt:lpstr>Grafik</vt:lpstr>
      <vt:lpstr>ŞOK</vt:lpstr>
      <vt:lpstr>Sunum Planı</vt:lpstr>
      <vt:lpstr>Şok</vt:lpstr>
      <vt:lpstr>Şok</vt:lpstr>
      <vt:lpstr>Epidemiyoloji</vt:lpstr>
      <vt:lpstr>Sınıflandırma</vt:lpstr>
      <vt:lpstr>Sınıflandırma</vt:lpstr>
      <vt:lpstr>Slayt 8</vt:lpstr>
      <vt:lpstr>Hipovolemik Şok</vt:lpstr>
      <vt:lpstr>Distributif Şok</vt:lpstr>
      <vt:lpstr>SIRS</vt:lpstr>
      <vt:lpstr>SIRS</vt:lpstr>
      <vt:lpstr>Sepsis</vt:lpstr>
      <vt:lpstr>Septik şok</vt:lpstr>
      <vt:lpstr>Septik şok 2</vt:lpstr>
      <vt:lpstr>Septik Şok Tanı kriterleri içine 2013 gözden geçirme raporunda alınanlar</vt:lpstr>
      <vt:lpstr>Kardiyojenik Şok</vt:lpstr>
      <vt:lpstr>Slayt 18</vt:lpstr>
      <vt:lpstr>Değerlendirme</vt:lpstr>
      <vt:lpstr>Değerlendirme 2</vt:lpstr>
      <vt:lpstr>Serebral perfüzyon</vt:lpstr>
      <vt:lpstr>Anamnez</vt:lpstr>
      <vt:lpstr>Fizik muayene</vt:lpstr>
      <vt:lpstr>Yardımcı Tetkikler</vt:lpstr>
      <vt:lpstr>Yardımcı Tetkikler 2 </vt:lpstr>
      <vt:lpstr>FAST                        E-FAST</vt:lpstr>
      <vt:lpstr>ABC</vt:lpstr>
      <vt:lpstr>Erken hedefe yönelik tedavi</vt:lpstr>
      <vt:lpstr>Erken hedefe yönelik tedavi 2</vt:lpstr>
      <vt:lpstr>Erken hedefe yönelik tedavi 3</vt:lpstr>
      <vt:lpstr>Erken hedefe yönelik tedavi 4</vt:lpstr>
      <vt:lpstr>Erken hedefe yönelik tedavi 5</vt:lpstr>
      <vt:lpstr>Pediatrik septik şok mortalitesi</vt:lpstr>
      <vt:lpstr>Sıvı miktarı ve zamanı ile mortalite</vt:lpstr>
      <vt:lpstr>Slayt 35</vt:lpstr>
      <vt:lpstr>Sıvı tedavisi</vt:lpstr>
      <vt:lpstr>İlk 1 saat</vt:lpstr>
      <vt:lpstr>Kristaloid / Kolloid</vt:lpstr>
      <vt:lpstr>Vasopressör tedavi</vt:lpstr>
      <vt:lpstr>Vasopressör tedavi 2</vt:lpstr>
      <vt:lpstr>Steroid tedavisi</vt:lpstr>
      <vt:lpstr>Steroid tedavisi</vt:lpstr>
      <vt:lpstr>Kan transfüzyonu</vt:lpstr>
      <vt:lpstr>Tedaviye Yanıt</vt:lpstr>
      <vt:lpstr>Tedaviye Yanıt -2</vt:lpstr>
      <vt:lpstr>Yenilikler</vt:lpstr>
      <vt:lpstr>Yenilikler 2</vt:lpstr>
      <vt:lpstr>Slayt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ŞOK</dc:title>
  <dc:creator>karakartal</dc:creator>
  <cp:lastModifiedBy>karakartal</cp:lastModifiedBy>
  <cp:revision>43</cp:revision>
  <dcterms:created xsi:type="dcterms:W3CDTF">2015-01-18T16:12:33Z</dcterms:created>
  <dcterms:modified xsi:type="dcterms:W3CDTF">2015-02-11T22:40:32Z</dcterms:modified>
</cp:coreProperties>
</file>