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99" r:id="rId12"/>
    <p:sldId id="266" r:id="rId13"/>
    <p:sldId id="301" r:id="rId14"/>
    <p:sldId id="302" r:id="rId15"/>
    <p:sldId id="267" r:id="rId16"/>
    <p:sldId id="268" r:id="rId17"/>
    <p:sldId id="269" r:id="rId18"/>
    <p:sldId id="270" r:id="rId19"/>
    <p:sldId id="294" r:id="rId20"/>
    <p:sldId id="292" r:id="rId21"/>
    <p:sldId id="300" r:id="rId22"/>
    <p:sldId id="295" r:id="rId23"/>
    <p:sldId id="296" r:id="rId24"/>
    <p:sldId id="297" r:id="rId25"/>
    <p:sldId id="293" r:id="rId26"/>
    <p:sldId id="285" r:id="rId27"/>
    <p:sldId id="298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31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18.04.2013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18.04.2013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18.04.2013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18.04.2013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18.04.2013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18.04.2013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18.04.2013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18.04.2013</a:t>
            </a:fld>
            <a:endParaRPr lang="tr-TR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18.04.2013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18.04.2013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18.04.2013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Serbest Form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Serbest Form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18.04.2013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23528" y="1556792"/>
            <a:ext cx="6480048" cy="2301240"/>
          </a:xfrm>
        </p:spPr>
        <p:txBody>
          <a:bodyPr/>
          <a:lstStyle/>
          <a:p>
            <a:r>
              <a:rPr lang="tr-TR" dirty="0" err="1" smtClean="0"/>
              <a:t>PerİYODİK</a:t>
            </a:r>
            <a:r>
              <a:rPr lang="tr-TR" dirty="0" smtClean="0"/>
              <a:t> ATEŞ SENDROMLARI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547664" y="4221088"/>
            <a:ext cx="6480048" cy="1752600"/>
          </a:xfrm>
        </p:spPr>
        <p:txBody>
          <a:bodyPr/>
          <a:lstStyle/>
          <a:p>
            <a:r>
              <a:rPr lang="tr-TR" dirty="0" smtClean="0"/>
              <a:t>Dr. Ahmet Yöntem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Hiper</a:t>
            </a:r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IgD</a:t>
            </a:r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Sendromu-2</a:t>
            </a: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İlk atak genellikle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sütçocukluğu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döneminde başlar.</a:t>
            </a:r>
          </a:p>
          <a:p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Ataklar genellikle 3-7gün sürer.</a:t>
            </a:r>
          </a:p>
          <a:p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Ateş ani başlar ve genellikle 40 derece üstünde seyreder.</a:t>
            </a:r>
          </a:p>
          <a:p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Şiddetli karın ağrısı akut batını taklit edebilir.</a:t>
            </a:r>
          </a:p>
          <a:p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Hepatosplenomegali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sıklıkla vardır; kusma, ishal ve bazen döküntü eşlik edebilir.</a:t>
            </a:r>
          </a:p>
          <a:p>
            <a:pPr lvl="1"/>
            <a:r>
              <a:rPr lang="tr-TR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Maküler</a:t>
            </a:r>
            <a:r>
              <a:rPr lang="tr-TR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tr-TR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makülopapüler</a:t>
            </a:r>
            <a:r>
              <a:rPr lang="tr-TR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tr-TR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ürtikeryal</a:t>
            </a:r>
            <a:r>
              <a:rPr lang="tr-TR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tr-TR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purpurik</a:t>
            </a:r>
            <a:endParaRPr lang="tr-TR" i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Hiper</a:t>
            </a:r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IgD</a:t>
            </a:r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Sendromu-3</a:t>
            </a: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Ataklar sırasında genellikle sedimantasyon yüksek,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lökositoz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ve sola kayma görülür.</a:t>
            </a:r>
          </a:p>
          <a:p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Laboratuarda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IgD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&gt; 100U/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ml’dir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Ancak her zaman tanıyı kesinleştiren test değildir.</a:t>
            </a:r>
          </a:p>
          <a:p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Akut faz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reaktanlarında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ve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IgA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düzeyinde artış görülür.</a:t>
            </a:r>
          </a:p>
          <a:p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Amiloidozis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eşlik edebilir.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Hiper</a:t>
            </a:r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IgD</a:t>
            </a:r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Sendromu-4</a:t>
            </a: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Tanıda en değerli yöntem ataklar arasında idrarda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mevalonik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asid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düzeyinin artışının gösterilmesidir.</a:t>
            </a:r>
          </a:p>
          <a:p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Tedavi tamamen destekleyici ve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semptomatiktir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Olguların %15’i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kolşisine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yanıt verir.</a:t>
            </a:r>
          </a:p>
          <a:p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Kortikosteroidlere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yanıt düşüktür.</a:t>
            </a:r>
          </a:p>
          <a:p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Uzun dönemde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amiloidozis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tr-TR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yönünden izlenmelidir.</a:t>
            </a:r>
            <a:endParaRPr lang="tr-TR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Siklik </a:t>
            </a:r>
            <a:r>
              <a:rPr lang="tr-TR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Nötropeni</a:t>
            </a: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Cilt enfeksiyonları ve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abseler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ile erken bebeklik döneminde dikkat çeker.</a:t>
            </a:r>
          </a:p>
          <a:p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19p13.3 bölgesinde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nötrofil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elastaz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geninde mutasyon vardır.</a:t>
            </a:r>
            <a:endParaRPr lang="tr-TR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Otozomal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dominant kalıtımlıdır.</a:t>
            </a:r>
          </a:p>
          <a:p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Hastalık karakteristik olarak kemik iliğinde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miyeloid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seride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maturasyon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duraksaması ile karakterizedir.</a:t>
            </a:r>
          </a:p>
          <a:p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Nötropeni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ve ateş eşlik eder.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Siklik </a:t>
            </a:r>
            <a:r>
              <a:rPr lang="tr-TR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Nötropeni</a:t>
            </a:r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-2</a:t>
            </a: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Ateş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epizodları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oldukça düzenlidir ve 21-25 gün aralarla ortaya çıkar, 3-5 gün sürer.</a:t>
            </a:r>
          </a:p>
          <a:p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Beraberinde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gingivit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stomatit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ishal, ve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servikal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adenit eşlik eder.</a:t>
            </a:r>
          </a:p>
          <a:p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Ülserler ağrılı, derin ve uzun sürelidir.</a:t>
            </a:r>
          </a:p>
          <a:p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Nötropenik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dönemlerde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enfeksiyöz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komplikasyonlara bağlı klinik tablo gelişir.</a:t>
            </a:r>
          </a:p>
          <a:p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Tedavide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rekombinant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ranülosit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kolon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stimülan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faktör kullanılabilir.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955"/>
            <a:ext cx="8003232" cy="1143635"/>
          </a:xfrm>
        </p:spPr>
        <p:txBody>
          <a:bodyPr wrap="square" lIns="91440" tIns="45720" rIns="91440" bIns="45720" anchor="ctr">
            <a:no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000" dirty="0" err="1" smtClean="0">
                <a:solidFill>
                  <a:srgbClr val="A8C6D0"/>
                </a:solidFill>
                <a:latin typeface="Franklin Gothic Book" charset="0"/>
              </a:rPr>
              <a:t>Tümör</a:t>
            </a:r>
            <a:r>
              <a:rPr lang="en-US" altLang="ko-KR" sz="4000" dirty="0" smtClean="0">
                <a:solidFill>
                  <a:srgbClr val="A8C6D0"/>
                </a:solidFill>
                <a:latin typeface="Franklin Gothic Book" charset="0"/>
              </a:rPr>
              <a:t> Nekroz Faktör Reseptör İlişkili Periyodik Sendrom</a:t>
            </a:r>
            <a:endParaRPr lang="ko-KR" altLang="en-US" sz="4000" dirty="0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7859395" cy="4526280"/>
          </a:xfrm>
        </p:spPr>
        <p:txBody>
          <a:bodyPr wrap="square" lIns="91440" tIns="45720" rIns="91440" bIns="45720" anchor="t">
            <a:normAutofit fontScale="92500" lnSpcReduction="10000"/>
          </a:bodyPr>
          <a:lstStyle/>
          <a:p>
            <a:pPr marL="420370" lvl="0" indent="-384175" algn="l" defTabSz="914400" latinLnBrk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6EA0B0"/>
              </a:buClr>
              <a:buFont typeface="Wingdings 2"/>
              <a:buChar char=""/>
            </a:pPr>
            <a:r>
              <a:rPr lang="en-US" altLang="ko-KR" sz="2700" dirty="0" err="1" smtClean="0">
                <a:solidFill>
                  <a:srgbClr val="0D0D0D"/>
                </a:solidFill>
                <a:latin typeface="Arial" charset="0"/>
              </a:rPr>
              <a:t>Herediter</a:t>
            </a:r>
            <a:r>
              <a:rPr lang="en-US" altLang="ko-KR" sz="2700" dirty="0" smtClean="0">
                <a:solidFill>
                  <a:srgbClr val="0D0D0D"/>
                </a:solidFill>
                <a:latin typeface="Arial" charset="0"/>
              </a:rPr>
              <a:t> </a:t>
            </a:r>
            <a:r>
              <a:rPr lang="tr-TR" altLang="ko-KR" sz="2700" dirty="0" smtClean="0">
                <a:solidFill>
                  <a:srgbClr val="0D0D0D"/>
                </a:solidFill>
                <a:latin typeface="Arial" charset="0"/>
              </a:rPr>
              <a:t>P</a:t>
            </a:r>
            <a:r>
              <a:rPr lang="en-US" altLang="ko-KR" sz="2700" dirty="0" err="1" smtClean="0">
                <a:solidFill>
                  <a:srgbClr val="0D0D0D"/>
                </a:solidFill>
                <a:latin typeface="Arial" charset="0"/>
              </a:rPr>
              <a:t>eriyodik</a:t>
            </a:r>
            <a:r>
              <a:rPr lang="en-US" altLang="ko-KR" sz="2700" dirty="0" smtClean="0">
                <a:solidFill>
                  <a:srgbClr val="0D0D0D"/>
                </a:solidFill>
                <a:latin typeface="Arial" charset="0"/>
              </a:rPr>
              <a:t> </a:t>
            </a:r>
            <a:r>
              <a:rPr lang="tr-TR" altLang="ko-KR" sz="2700" dirty="0" smtClean="0">
                <a:solidFill>
                  <a:srgbClr val="0D0D0D"/>
                </a:solidFill>
                <a:latin typeface="Arial" charset="0"/>
              </a:rPr>
              <a:t>A</a:t>
            </a:r>
            <a:r>
              <a:rPr lang="en-US" altLang="ko-KR" sz="2700" dirty="0" err="1" smtClean="0">
                <a:solidFill>
                  <a:srgbClr val="0D0D0D"/>
                </a:solidFill>
                <a:latin typeface="Arial" charset="0"/>
              </a:rPr>
              <a:t>teş</a:t>
            </a:r>
            <a:r>
              <a:rPr lang="en-US" altLang="ko-KR" sz="2700" dirty="0" smtClean="0">
                <a:solidFill>
                  <a:srgbClr val="0D0D0D"/>
                </a:solidFill>
                <a:latin typeface="Arial" charset="0"/>
              </a:rPr>
              <a:t> Sendomları arasında, FMF'den sonra en sık üzerinde durulan hastalıktır. </a:t>
            </a:r>
            <a:endParaRPr lang="ko-KR" altLang="en-US" sz="2700" dirty="0" smtClean="0"/>
          </a:p>
          <a:p>
            <a:pPr marL="420370" lvl="0" indent="-384175" algn="l" defTabSz="914400" latinLnBrk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6EA0B0"/>
              </a:buClr>
              <a:buFont typeface="Wingdings 2"/>
              <a:buChar char=""/>
            </a:pPr>
            <a:r>
              <a:rPr lang="en-US" altLang="ko-KR" sz="2700" dirty="0" smtClean="0">
                <a:solidFill>
                  <a:srgbClr val="0D0D0D"/>
                </a:solidFill>
                <a:latin typeface="Arial" charset="0"/>
              </a:rPr>
              <a:t>12. </a:t>
            </a:r>
            <a:r>
              <a:rPr lang="en-US" altLang="ko-KR" sz="2700" dirty="0" err="1" smtClean="0">
                <a:solidFill>
                  <a:srgbClr val="0D0D0D"/>
                </a:solidFill>
                <a:latin typeface="Arial" charset="0"/>
              </a:rPr>
              <a:t>kromozomun</a:t>
            </a:r>
            <a:r>
              <a:rPr lang="en-US" altLang="ko-KR" sz="2700" dirty="0" smtClean="0">
                <a:solidFill>
                  <a:srgbClr val="0D0D0D"/>
                </a:solidFill>
                <a:latin typeface="Arial" charset="0"/>
              </a:rPr>
              <a:t> kısa kolunun etkilenmesi ile otozomal dominant </a:t>
            </a:r>
            <a:r>
              <a:rPr lang="en-US" altLang="ko-KR" sz="2700" dirty="0" err="1" smtClean="0">
                <a:solidFill>
                  <a:srgbClr val="0D0D0D"/>
                </a:solidFill>
                <a:latin typeface="Arial" charset="0"/>
              </a:rPr>
              <a:t>geçiş</a:t>
            </a:r>
            <a:r>
              <a:rPr lang="en-US" altLang="ko-KR" sz="2700" dirty="0" smtClean="0">
                <a:solidFill>
                  <a:srgbClr val="0D0D0D"/>
                </a:solidFill>
                <a:latin typeface="Arial" charset="0"/>
              </a:rPr>
              <a:t> </a:t>
            </a:r>
            <a:r>
              <a:rPr lang="en-US" altLang="ko-KR" sz="2700" dirty="0" err="1" smtClean="0">
                <a:solidFill>
                  <a:srgbClr val="0D0D0D"/>
                </a:solidFill>
                <a:latin typeface="Arial" charset="0"/>
              </a:rPr>
              <a:t>göstermektedir</a:t>
            </a:r>
            <a:r>
              <a:rPr lang="en-US" altLang="ko-KR" sz="2700" dirty="0" smtClean="0">
                <a:solidFill>
                  <a:srgbClr val="0D0D0D"/>
                </a:solidFill>
                <a:latin typeface="Arial" charset="0"/>
              </a:rPr>
              <a:t>.</a:t>
            </a:r>
            <a:endParaRPr lang="tr-TR" altLang="ko-KR" sz="2700" dirty="0" smtClean="0">
              <a:solidFill>
                <a:srgbClr val="0D0D0D"/>
              </a:solidFill>
              <a:latin typeface="Arial" charset="0"/>
            </a:endParaRPr>
          </a:p>
          <a:p>
            <a:pPr marL="420370" lvl="0" indent="-384175" algn="l" defTabSz="914400" latinLnBrk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6EA0B0"/>
              </a:buClr>
              <a:buFont typeface="Wingdings 2"/>
              <a:buChar char=""/>
            </a:pPr>
            <a:r>
              <a:rPr lang="tr-TR" altLang="ko-KR" sz="2700" dirty="0" smtClean="0">
                <a:solidFill>
                  <a:srgbClr val="0D0D0D"/>
                </a:solidFill>
                <a:latin typeface="Arial" charset="0"/>
              </a:rPr>
              <a:t>Mutasyonlar sonucunda </a:t>
            </a:r>
            <a:r>
              <a:rPr lang="tr-TR" altLang="ko-KR" sz="2700" dirty="0" err="1" smtClean="0">
                <a:solidFill>
                  <a:srgbClr val="0D0D0D"/>
                </a:solidFill>
                <a:latin typeface="Arial" charset="0"/>
              </a:rPr>
              <a:t>TNF’ye</a:t>
            </a:r>
            <a:r>
              <a:rPr lang="tr-TR" altLang="ko-KR" sz="2700" dirty="0" smtClean="0">
                <a:solidFill>
                  <a:srgbClr val="0D0D0D"/>
                </a:solidFill>
                <a:latin typeface="Arial" charset="0"/>
              </a:rPr>
              <a:t> karşı artmış </a:t>
            </a:r>
            <a:r>
              <a:rPr lang="tr-TR" altLang="ko-KR" sz="2700" dirty="0" err="1" smtClean="0">
                <a:solidFill>
                  <a:srgbClr val="0D0D0D"/>
                </a:solidFill>
                <a:latin typeface="Arial" charset="0"/>
              </a:rPr>
              <a:t>enflamatuar</a:t>
            </a:r>
            <a:r>
              <a:rPr lang="tr-TR" altLang="ko-KR" sz="2700" dirty="0" smtClean="0">
                <a:solidFill>
                  <a:srgbClr val="0D0D0D"/>
                </a:solidFill>
                <a:latin typeface="Arial" charset="0"/>
              </a:rPr>
              <a:t>  cevap mevcuttur.</a:t>
            </a:r>
            <a:r>
              <a:rPr lang="en-US" altLang="ko-KR" sz="2700" dirty="0" smtClean="0">
                <a:solidFill>
                  <a:srgbClr val="0D0D0D"/>
                </a:solidFill>
                <a:latin typeface="Arial" charset="0"/>
              </a:rPr>
              <a:t> </a:t>
            </a:r>
            <a:endParaRPr lang="ko-KR" altLang="en-US" sz="2700" dirty="0" smtClean="0"/>
          </a:p>
          <a:p>
            <a:pPr marL="420370" lvl="0" indent="-384175" algn="l" defTabSz="914400" latinLnBrk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6EA0B0"/>
              </a:buClr>
              <a:buFont typeface="Wingdings 2"/>
              <a:buChar char=""/>
            </a:pPr>
            <a:r>
              <a:rPr lang="en-US" altLang="ko-KR" sz="2700" dirty="0" smtClean="0">
                <a:solidFill>
                  <a:srgbClr val="0D0D0D"/>
                </a:solidFill>
                <a:latin typeface="Arial" charset="0"/>
              </a:rPr>
              <a:t>Diğer otoinflamatuar sendomlar gibi ateş, ağrı ve inflamatuar bulgularla </a:t>
            </a:r>
            <a:r>
              <a:rPr lang="en-US" altLang="ko-KR" sz="2700" dirty="0" err="1" smtClean="0">
                <a:solidFill>
                  <a:srgbClr val="0D0D0D"/>
                </a:solidFill>
                <a:latin typeface="Arial" charset="0"/>
              </a:rPr>
              <a:t>karakterize</a:t>
            </a:r>
            <a:r>
              <a:rPr lang="en-US" altLang="ko-KR" sz="2700" dirty="0" smtClean="0">
                <a:solidFill>
                  <a:srgbClr val="0D0D0D"/>
                </a:solidFill>
                <a:latin typeface="Arial" charset="0"/>
              </a:rPr>
              <a:t> </a:t>
            </a:r>
            <a:r>
              <a:rPr lang="tr-TR" altLang="ko-KR" sz="2700" dirty="0" smtClean="0">
                <a:solidFill>
                  <a:srgbClr val="0D0D0D"/>
                </a:solidFill>
                <a:latin typeface="Arial" charset="0"/>
              </a:rPr>
              <a:t>a</a:t>
            </a:r>
            <a:r>
              <a:rPr lang="en-US" altLang="ko-KR" sz="2700" dirty="0" err="1" smtClean="0">
                <a:solidFill>
                  <a:srgbClr val="0D0D0D"/>
                </a:solidFill>
                <a:latin typeface="Arial" charset="0"/>
              </a:rPr>
              <a:t>kut</a:t>
            </a:r>
            <a:r>
              <a:rPr lang="en-US" altLang="ko-KR" sz="2700" dirty="0" smtClean="0">
                <a:solidFill>
                  <a:srgbClr val="0D0D0D"/>
                </a:solidFill>
                <a:latin typeface="Arial" charset="0"/>
              </a:rPr>
              <a:t> ataklar görülmektedir. </a:t>
            </a:r>
            <a:endParaRPr lang="ko-KR" altLang="en-US" sz="2700" dirty="0" smtClean="0"/>
          </a:p>
          <a:p>
            <a:pPr marL="420370" lvl="0" indent="-384175" algn="l" defTabSz="914400" latinLnBrk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6EA0B0"/>
              </a:buClr>
              <a:buFont typeface="Wingdings 2"/>
              <a:buChar char=""/>
            </a:pPr>
            <a:r>
              <a:rPr lang="en-US" altLang="ko-KR" sz="2700" dirty="0" smtClean="0">
                <a:solidFill>
                  <a:srgbClr val="0D0D0D"/>
                </a:solidFill>
                <a:latin typeface="Arial" charset="0"/>
              </a:rPr>
              <a:t>Ateş, </a:t>
            </a:r>
            <a:r>
              <a:rPr lang="en-US" altLang="ko-KR" sz="2700" dirty="0" err="1" smtClean="0">
                <a:solidFill>
                  <a:srgbClr val="0D0D0D"/>
                </a:solidFill>
                <a:latin typeface="Arial" charset="0"/>
              </a:rPr>
              <a:t>muskuloskeletal</a:t>
            </a:r>
            <a:r>
              <a:rPr lang="en-US" altLang="ko-KR" sz="2700" dirty="0" smtClean="0">
                <a:solidFill>
                  <a:srgbClr val="0D0D0D"/>
                </a:solidFill>
                <a:latin typeface="Arial" charset="0"/>
              </a:rPr>
              <a:t> semptomlar, cilt bulguları, göz semptomları ve abdominal bulgular görülebilir. </a:t>
            </a:r>
            <a:endParaRPr lang="ko-KR" altLang="en-US" sz="2700" dirty="0" smtClean="0"/>
          </a:p>
          <a:p>
            <a:pPr marL="420370" lvl="0" indent="-384175" algn="l" defTabSz="914400" latinLnBrk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6EA0B0"/>
              </a:buClr>
              <a:buFont typeface="Wingdings 2"/>
              <a:buChar char=""/>
            </a:pPr>
            <a:r>
              <a:rPr lang="en-US" altLang="ko-KR" sz="2700" dirty="0" err="1" smtClean="0">
                <a:solidFill>
                  <a:srgbClr val="0D0D0D"/>
                </a:solidFill>
                <a:latin typeface="Arial" charset="0"/>
              </a:rPr>
              <a:t>Ateş</a:t>
            </a:r>
            <a:r>
              <a:rPr lang="en-US" altLang="ko-KR" sz="2700" dirty="0" smtClean="0">
                <a:solidFill>
                  <a:srgbClr val="0D0D0D"/>
                </a:solidFill>
                <a:latin typeface="Arial" charset="0"/>
              </a:rPr>
              <a:t> genellikle 38 derecenin üzerinde olup atak süresince devam eder.</a:t>
            </a:r>
            <a:endParaRPr lang="ko-KR" altLang="en-US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955"/>
            <a:ext cx="7468235" cy="1143635"/>
          </a:xfrm>
        </p:spPr>
        <p:txBody>
          <a:bodyPr wrap="square" lIns="91440" tIns="45720" rIns="91440" bIns="45720" anchor="ctr">
            <a:norm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Franklin Gothic Book" charset="0"/>
              </a:rPr>
              <a:t>TRAPS-2</a:t>
            </a:r>
            <a:endParaRPr lang="ko-KR" altLang="en-US" sz="46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7859395" cy="5112568"/>
          </a:xfrm>
        </p:spPr>
        <p:txBody>
          <a:bodyPr wrap="square" lIns="91440" tIns="45720" rIns="91440" bIns="45720" anchor="t">
            <a:normAutofit/>
          </a:bodyPr>
          <a:lstStyle/>
          <a:p>
            <a:pPr marL="36195" indent="0" algn="l" defTabSz="914400" latinLnBrk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700" dirty="0" smtClean="0"/>
          </a:p>
          <a:p>
            <a:pPr marL="420370" lvl="0" indent="-384175" algn="l" defTabSz="914400" latinLnBrk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>
                <a:srgbClr val="6EA0B0"/>
              </a:buClr>
              <a:buFont typeface="Wingdings 2"/>
              <a:buChar char=""/>
            </a:pPr>
            <a:r>
              <a:rPr lang="en-US" altLang="ko-KR" sz="2700" dirty="0" smtClean="0">
                <a:solidFill>
                  <a:srgbClr val="0D0D0D"/>
                </a:solidFill>
                <a:latin typeface="Arial" charset="0"/>
              </a:rPr>
              <a:t>Şiddetli myalji major klinik bulgusudur.</a:t>
            </a:r>
            <a:endParaRPr lang="ko-KR" altLang="en-US" sz="2700" dirty="0" smtClean="0"/>
          </a:p>
          <a:p>
            <a:pPr marL="420370" lvl="0" indent="-384175" algn="l" defTabSz="914400" latinLnBrk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>
                <a:srgbClr val="6EA0B0"/>
              </a:buClr>
              <a:buFont typeface="Wingdings 2"/>
              <a:buChar char=""/>
            </a:pPr>
            <a:r>
              <a:rPr lang="en-US" altLang="ko-KR" sz="2700" dirty="0" smtClean="0">
                <a:solidFill>
                  <a:srgbClr val="0D0D0D"/>
                </a:solidFill>
                <a:latin typeface="Arial" charset="0"/>
              </a:rPr>
              <a:t>Myalji gövde ya da ekstremite şeklinde genelde tek bir vücut bölgesindedir ve atağın seyrine </a:t>
            </a:r>
            <a:r>
              <a:rPr lang="en-US" altLang="ko-KR" sz="2700" dirty="0" err="1" smtClean="0">
                <a:solidFill>
                  <a:srgbClr val="0D0D0D"/>
                </a:solidFill>
                <a:latin typeface="Arial" charset="0"/>
              </a:rPr>
              <a:t>göre</a:t>
            </a:r>
            <a:r>
              <a:rPr lang="en-US" altLang="ko-KR" sz="2700" dirty="0" smtClean="0">
                <a:solidFill>
                  <a:srgbClr val="0D0D0D"/>
                </a:solidFill>
                <a:latin typeface="Arial" charset="0"/>
              </a:rPr>
              <a:t> a</a:t>
            </a:r>
            <a:r>
              <a:rPr lang="tr-TR" altLang="ko-KR" sz="2700" dirty="0" smtClean="0">
                <a:solidFill>
                  <a:srgbClr val="0D0D0D"/>
                </a:solidFill>
                <a:latin typeface="Arial" charset="0"/>
              </a:rPr>
              <a:t>r</a:t>
            </a:r>
            <a:r>
              <a:rPr lang="en-US" altLang="ko-KR" sz="2700" dirty="0" err="1" smtClean="0">
                <a:solidFill>
                  <a:srgbClr val="0D0D0D"/>
                </a:solidFill>
                <a:latin typeface="Arial" charset="0"/>
              </a:rPr>
              <a:t>tabilir</a:t>
            </a:r>
            <a:r>
              <a:rPr lang="en-US" altLang="ko-KR" sz="2700" dirty="0" smtClean="0">
                <a:solidFill>
                  <a:srgbClr val="0D0D0D"/>
                </a:solidFill>
                <a:latin typeface="Arial" charset="0"/>
              </a:rPr>
              <a:t> ya da azalabilir. </a:t>
            </a:r>
            <a:endParaRPr lang="ko-KR" altLang="en-US" sz="2700" dirty="0" smtClean="0"/>
          </a:p>
          <a:p>
            <a:pPr marL="420370" lvl="0" indent="-384175" algn="l" defTabSz="914400" latinLnBrk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>
                <a:srgbClr val="6EA0B0"/>
              </a:buClr>
              <a:buFont typeface="Wingdings 2"/>
              <a:buChar char=""/>
            </a:pPr>
            <a:r>
              <a:rPr lang="en-US" altLang="ko-KR" sz="2700" dirty="0" smtClean="0">
                <a:solidFill>
                  <a:srgbClr val="0D0D0D"/>
                </a:solidFill>
                <a:latin typeface="Arial" charset="0"/>
              </a:rPr>
              <a:t>Tipik bulgusu myaljinin </a:t>
            </a:r>
            <a:r>
              <a:rPr lang="en-US" altLang="ko-KR" sz="2700" dirty="0" err="1" smtClean="0">
                <a:solidFill>
                  <a:srgbClr val="0D0D0D"/>
                </a:solidFill>
                <a:latin typeface="Arial" charset="0"/>
              </a:rPr>
              <a:t>olduğu</a:t>
            </a:r>
            <a:r>
              <a:rPr lang="en-US" altLang="ko-KR" sz="2700" dirty="0" smtClean="0">
                <a:solidFill>
                  <a:srgbClr val="0D0D0D"/>
                </a:solidFill>
                <a:latin typeface="Arial" charset="0"/>
              </a:rPr>
              <a:t> ka</a:t>
            </a:r>
            <a:r>
              <a:rPr lang="tr-TR" altLang="ko-KR" sz="2700" dirty="0" smtClean="0">
                <a:solidFill>
                  <a:srgbClr val="0D0D0D"/>
                </a:solidFill>
                <a:latin typeface="Arial" charset="0"/>
              </a:rPr>
              <a:t>s</a:t>
            </a:r>
            <a:r>
              <a:rPr lang="en-US" altLang="ko-KR" sz="2700" dirty="0" smtClean="0">
                <a:solidFill>
                  <a:srgbClr val="0D0D0D"/>
                </a:solidFill>
                <a:latin typeface="Arial" charset="0"/>
              </a:rPr>
              <a:t> bölgesinin üzerinde görülen gezici, eritematöz plaklardır.</a:t>
            </a:r>
            <a:endParaRPr lang="ko-KR" altLang="en-US" sz="2700" dirty="0" smtClean="0"/>
          </a:p>
          <a:p>
            <a:pPr marL="420370" lvl="0" indent="-384175" algn="l" defTabSz="914400" latinLnBrk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>
                <a:srgbClr val="6EA0B0"/>
              </a:buClr>
              <a:buFont typeface="Wingdings 2"/>
              <a:buChar char=""/>
            </a:pPr>
            <a:r>
              <a:rPr lang="en-US" altLang="ko-KR" sz="2700" dirty="0" smtClean="0">
                <a:solidFill>
                  <a:srgbClr val="0D0D0D"/>
                </a:solidFill>
                <a:latin typeface="Arial" charset="0"/>
              </a:rPr>
              <a:t>Se</a:t>
            </a:r>
            <a:r>
              <a:rPr lang="tr-TR" altLang="ko-KR" sz="2700" dirty="0" smtClean="0">
                <a:solidFill>
                  <a:srgbClr val="0D0D0D"/>
                </a:solidFill>
                <a:latin typeface="Arial" charset="0"/>
              </a:rPr>
              <a:t>l</a:t>
            </a:r>
            <a:r>
              <a:rPr lang="en-US" altLang="ko-KR" sz="2700" dirty="0" err="1" smtClean="0">
                <a:solidFill>
                  <a:srgbClr val="0D0D0D"/>
                </a:solidFill>
                <a:latin typeface="Arial" charset="0"/>
              </a:rPr>
              <a:t>lülit</a:t>
            </a:r>
            <a:r>
              <a:rPr lang="en-US" altLang="ko-KR" sz="2700" dirty="0" smtClean="0">
                <a:solidFill>
                  <a:srgbClr val="0D0D0D"/>
                </a:solidFill>
                <a:latin typeface="Arial" charset="0"/>
              </a:rPr>
              <a:t> </a:t>
            </a:r>
            <a:r>
              <a:rPr lang="en-US" altLang="ko-KR" sz="2700" dirty="0" err="1" smtClean="0">
                <a:solidFill>
                  <a:srgbClr val="0D0D0D"/>
                </a:solidFill>
                <a:latin typeface="Arial" charset="0"/>
              </a:rPr>
              <a:t>benzeri</a:t>
            </a:r>
            <a:r>
              <a:rPr lang="en-US" altLang="ko-KR" sz="2700" dirty="0" smtClean="0">
                <a:solidFill>
                  <a:srgbClr val="0D0D0D"/>
                </a:solidFill>
                <a:latin typeface="Arial" charset="0"/>
              </a:rPr>
              <a:t> bu lezyonlar genelde sıcak ve palpasyonla </a:t>
            </a:r>
            <a:r>
              <a:rPr lang="en-US" altLang="ko-KR" sz="2700" dirty="0" err="1" smtClean="0">
                <a:solidFill>
                  <a:srgbClr val="0D0D0D"/>
                </a:solidFill>
                <a:latin typeface="Arial" charset="0"/>
              </a:rPr>
              <a:t>hassastır</a:t>
            </a:r>
            <a:r>
              <a:rPr lang="en-US" altLang="ko-KR" sz="2700" dirty="0" smtClean="0">
                <a:solidFill>
                  <a:srgbClr val="0D0D0D"/>
                </a:solidFill>
                <a:latin typeface="Arial" charset="0"/>
              </a:rPr>
              <a:t>.</a:t>
            </a:r>
            <a:endParaRPr lang="tr-TR" altLang="ko-KR" sz="2700" dirty="0" smtClean="0">
              <a:solidFill>
                <a:srgbClr val="0D0D0D"/>
              </a:solidFill>
              <a:latin typeface="Arial" charset="0"/>
            </a:endParaRPr>
          </a:p>
          <a:p>
            <a:pPr marL="420370" lvl="0" indent="-384175" algn="l" defTabSz="914400" latinLnBrk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>
                <a:srgbClr val="6EA0B0"/>
              </a:buClr>
              <a:buFont typeface="Wingdings 2"/>
              <a:buChar char=""/>
            </a:pPr>
            <a:r>
              <a:rPr lang="en-US" altLang="ko-KR" sz="2700" dirty="0" err="1" smtClean="0">
                <a:solidFill>
                  <a:srgbClr val="0D0D0D"/>
                </a:solidFill>
                <a:latin typeface="Arial" charset="0"/>
              </a:rPr>
              <a:t>Daha</a:t>
            </a:r>
            <a:r>
              <a:rPr lang="en-US" altLang="ko-KR" sz="2700" dirty="0" smtClean="0">
                <a:solidFill>
                  <a:srgbClr val="0D0D0D"/>
                </a:solidFill>
                <a:latin typeface="Arial" charset="0"/>
              </a:rPr>
              <a:t> nadir olarak bazı hastalarda ürtiker plakları </a:t>
            </a:r>
            <a:r>
              <a:rPr lang="en-US" altLang="ko-KR" sz="2700" dirty="0" err="1" smtClean="0">
                <a:solidFill>
                  <a:srgbClr val="0D0D0D"/>
                </a:solidFill>
                <a:latin typeface="Arial" charset="0"/>
              </a:rPr>
              <a:t>görülebilir</a:t>
            </a:r>
            <a:r>
              <a:rPr lang="en-US" altLang="ko-KR" sz="2700" dirty="0" smtClean="0">
                <a:solidFill>
                  <a:srgbClr val="0D0D0D"/>
                </a:solidFill>
                <a:latin typeface="Arial" charset="0"/>
              </a:rPr>
              <a:t>.</a:t>
            </a:r>
            <a:endParaRPr lang="tr-TR" altLang="ko-KR" sz="2700" dirty="0" smtClean="0">
              <a:solidFill>
                <a:srgbClr val="0D0D0D"/>
              </a:solidFill>
              <a:latin typeface="Arial" charset="0"/>
            </a:endParaRPr>
          </a:p>
          <a:p>
            <a:pPr marL="420370" indent="-384175">
              <a:lnSpc>
                <a:spcPct val="86000"/>
              </a:lnSpc>
              <a:spcBef>
                <a:spcPts val="0"/>
              </a:spcBef>
              <a:buClr>
                <a:srgbClr val="6EA0B0"/>
              </a:buClr>
              <a:buFont typeface="Wingdings 2"/>
              <a:buChar char=""/>
            </a:pPr>
            <a:r>
              <a:rPr lang="en-US" altLang="ko-KR" sz="2800" dirty="0" smtClean="0">
                <a:solidFill>
                  <a:srgbClr val="0D0D0D"/>
                </a:solidFill>
                <a:latin typeface="Arial" charset="0"/>
              </a:rPr>
              <a:t>TRAPS’ </a:t>
            </a:r>
            <a:r>
              <a:rPr lang="en-US" altLang="ko-KR" sz="2800" dirty="0" err="1" smtClean="0">
                <a:solidFill>
                  <a:srgbClr val="0D0D0D"/>
                </a:solidFill>
                <a:latin typeface="Arial" charset="0"/>
              </a:rPr>
              <a:t>ta</a:t>
            </a:r>
            <a:r>
              <a:rPr lang="en-US" altLang="ko-KR" sz="2800" dirty="0" smtClean="0">
                <a:solidFill>
                  <a:srgbClr val="0D0D0D"/>
                </a:solidFill>
                <a:latin typeface="Arial" charset="0"/>
              </a:rPr>
              <a:t> </a:t>
            </a:r>
            <a:r>
              <a:rPr lang="en-US" altLang="ko-KR" sz="2800" dirty="0" err="1" smtClean="0">
                <a:solidFill>
                  <a:srgbClr val="0D0D0D"/>
                </a:solidFill>
                <a:latin typeface="Arial" charset="0"/>
              </a:rPr>
              <a:t>artrit</a:t>
            </a:r>
            <a:r>
              <a:rPr lang="en-US" altLang="ko-KR" sz="2800" dirty="0" smtClean="0">
                <a:solidFill>
                  <a:srgbClr val="0D0D0D"/>
                </a:solidFill>
                <a:latin typeface="Arial" charset="0"/>
              </a:rPr>
              <a:t> </a:t>
            </a:r>
            <a:r>
              <a:rPr lang="en-US" altLang="ko-KR" sz="2800" dirty="0" err="1" smtClean="0">
                <a:solidFill>
                  <a:srgbClr val="0D0D0D"/>
                </a:solidFill>
                <a:latin typeface="Arial" charset="0"/>
              </a:rPr>
              <a:t>oldukça</a:t>
            </a:r>
            <a:r>
              <a:rPr lang="en-US" altLang="ko-KR" sz="2800" dirty="0" smtClean="0">
                <a:solidFill>
                  <a:srgbClr val="0D0D0D"/>
                </a:solidFill>
                <a:latin typeface="Arial" charset="0"/>
              </a:rPr>
              <a:t> nadir </a:t>
            </a:r>
            <a:r>
              <a:rPr lang="en-US" altLang="ko-KR" sz="2800" dirty="0" err="1" smtClean="0">
                <a:solidFill>
                  <a:srgbClr val="0D0D0D"/>
                </a:solidFill>
                <a:latin typeface="Arial" charset="0"/>
              </a:rPr>
              <a:t>olup</a:t>
            </a:r>
            <a:r>
              <a:rPr lang="en-US" altLang="ko-KR" sz="2800" dirty="0" smtClean="0">
                <a:solidFill>
                  <a:srgbClr val="0D0D0D"/>
                </a:solidFill>
                <a:latin typeface="Arial" charset="0"/>
              </a:rPr>
              <a:t>, </a:t>
            </a:r>
            <a:r>
              <a:rPr lang="en-US" altLang="ko-KR" sz="2800" dirty="0" err="1" smtClean="0">
                <a:solidFill>
                  <a:srgbClr val="0D0D0D"/>
                </a:solidFill>
                <a:latin typeface="Arial" charset="0"/>
              </a:rPr>
              <a:t>genelde</a:t>
            </a:r>
            <a:r>
              <a:rPr lang="en-US" altLang="ko-KR" sz="2800" dirty="0" smtClean="0">
                <a:solidFill>
                  <a:srgbClr val="0D0D0D"/>
                </a:solidFill>
                <a:latin typeface="Arial" charset="0"/>
              </a:rPr>
              <a:t> </a:t>
            </a:r>
            <a:r>
              <a:rPr lang="en-US" altLang="ko-KR" sz="2800" dirty="0" err="1" smtClean="0">
                <a:solidFill>
                  <a:srgbClr val="0D0D0D"/>
                </a:solidFill>
                <a:latin typeface="Arial" charset="0"/>
              </a:rPr>
              <a:t>erozyon</a:t>
            </a:r>
            <a:r>
              <a:rPr lang="en-US" altLang="ko-KR" sz="2800" dirty="0" smtClean="0">
                <a:solidFill>
                  <a:srgbClr val="0D0D0D"/>
                </a:solidFill>
                <a:latin typeface="Arial" charset="0"/>
              </a:rPr>
              <a:t> </a:t>
            </a:r>
            <a:r>
              <a:rPr lang="en-US" altLang="ko-KR" sz="2800" dirty="0" err="1" smtClean="0">
                <a:solidFill>
                  <a:srgbClr val="0D0D0D"/>
                </a:solidFill>
                <a:latin typeface="Arial" charset="0"/>
              </a:rPr>
              <a:t>yapmayan</a:t>
            </a:r>
            <a:r>
              <a:rPr lang="en-US" altLang="ko-KR" sz="2800" dirty="0" smtClean="0">
                <a:solidFill>
                  <a:srgbClr val="0D0D0D"/>
                </a:solidFill>
                <a:latin typeface="Arial" charset="0"/>
              </a:rPr>
              <a:t>, </a:t>
            </a:r>
            <a:r>
              <a:rPr lang="en-US" altLang="ko-KR" sz="2800" dirty="0" err="1" smtClean="0">
                <a:solidFill>
                  <a:srgbClr val="0D0D0D"/>
                </a:solidFill>
                <a:latin typeface="Arial" charset="0"/>
              </a:rPr>
              <a:t>asimetrik</a:t>
            </a:r>
            <a:r>
              <a:rPr lang="en-US" altLang="ko-KR" sz="2800" dirty="0" smtClean="0">
                <a:solidFill>
                  <a:srgbClr val="0D0D0D"/>
                </a:solidFill>
                <a:latin typeface="Arial" charset="0"/>
              </a:rPr>
              <a:t> </a:t>
            </a:r>
            <a:r>
              <a:rPr lang="en-US" altLang="ko-KR" sz="2800" dirty="0" err="1" smtClean="0">
                <a:solidFill>
                  <a:srgbClr val="0D0D0D"/>
                </a:solidFill>
                <a:latin typeface="Arial" charset="0"/>
              </a:rPr>
              <a:t>bir</a:t>
            </a:r>
            <a:r>
              <a:rPr lang="en-US" altLang="ko-KR" sz="2800" dirty="0" smtClean="0">
                <a:solidFill>
                  <a:srgbClr val="0D0D0D"/>
                </a:solidFill>
                <a:latin typeface="Arial" charset="0"/>
              </a:rPr>
              <a:t> </a:t>
            </a:r>
            <a:r>
              <a:rPr lang="en-US" altLang="ko-KR" sz="2800" dirty="0" err="1" smtClean="0">
                <a:solidFill>
                  <a:srgbClr val="0D0D0D"/>
                </a:solidFill>
                <a:latin typeface="Arial" charset="0"/>
              </a:rPr>
              <a:t>monoartrit</a:t>
            </a:r>
            <a:r>
              <a:rPr lang="en-US" altLang="ko-KR" sz="2800" dirty="0" smtClean="0">
                <a:solidFill>
                  <a:srgbClr val="0D0D0D"/>
                </a:solidFill>
                <a:latin typeface="Arial" charset="0"/>
              </a:rPr>
              <a:t> </a:t>
            </a:r>
            <a:r>
              <a:rPr lang="en-US" altLang="ko-KR" sz="2800" dirty="0" err="1" smtClean="0">
                <a:solidFill>
                  <a:srgbClr val="0D0D0D"/>
                </a:solidFill>
                <a:latin typeface="Arial" charset="0"/>
              </a:rPr>
              <a:t>şeklindedir</a:t>
            </a:r>
            <a:r>
              <a:rPr lang="en-US" altLang="ko-KR" sz="2800" dirty="0" smtClean="0">
                <a:solidFill>
                  <a:srgbClr val="0D0D0D"/>
                </a:solidFill>
                <a:latin typeface="Arial" charset="0"/>
              </a:rPr>
              <a:t>.</a:t>
            </a:r>
            <a:endParaRPr lang="ko-KR" altLang="en-US" sz="2800" dirty="0" smtClean="0"/>
          </a:p>
          <a:p>
            <a:pPr marL="420370" lvl="0" indent="-384175" algn="l" defTabSz="914400" latinLnBrk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>
                <a:srgbClr val="6EA0B0"/>
              </a:buClr>
              <a:buFont typeface="Wingdings 2"/>
              <a:buChar char=""/>
            </a:pPr>
            <a:endParaRPr lang="ko-KR" altLang="en-US" sz="2700" dirty="0" smtClean="0"/>
          </a:p>
          <a:p>
            <a:pPr marL="36195" indent="0" algn="l" defTabSz="914400" latinLnBrk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ko-KR" altLang="en-US" sz="2700" dirty="0" smtClean="0"/>
          </a:p>
          <a:p>
            <a:pPr marL="420370" indent="-384175" algn="l" defTabSz="914400" latinLnBrk="0">
              <a:lnSpc>
                <a:spcPct val="86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endParaRPr lang="ko-KR" altLang="en-US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955"/>
            <a:ext cx="7468235" cy="1143635"/>
          </a:xfrm>
        </p:spPr>
        <p:txBody>
          <a:bodyPr/>
          <a:lstStyle/>
          <a:p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TRAPS-3</a:t>
            </a: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7859395" cy="4526280"/>
          </a:xfrm>
        </p:spPr>
        <p:txBody>
          <a:bodyPr wrap="square" lIns="91440" tIns="45720" rIns="91440" bIns="45720" anchor="t">
            <a:normAutofit/>
          </a:bodyPr>
          <a:lstStyle/>
          <a:p>
            <a:pPr marL="420370" lvl="0" indent="-384175" algn="l" defTabSz="914400" latinLnBrk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rgbClr val="6EA0B0"/>
              </a:buClr>
              <a:buFont typeface="Wingdings 2"/>
              <a:buChar char=""/>
            </a:pPr>
            <a:r>
              <a:rPr lang="en-US" altLang="ko-KR" sz="2400" dirty="0" err="1" smtClean="0">
                <a:solidFill>
                  <a:srgbClr val="0D0D0D"/>
                </a:solidFill>
                <a:latin typeface="Arial" charset="0"/>
              </a:rPr>
              <a:t>Vakaların</a:t>
            </a:r>
            <a:r>
              <a:rPr lang="en-US" altLang="ko-KR" sz="2400" dirty="0" smtClean="0">
                <a:solidFill>
                  <a:srgbClr val="0D0D0D"/>
                </a:solidFill>
                <a:latin typeface="Arial" charset="0"/>
              </a:rPr>
              <a:t> %70-80’inde  ataklar sırasında genelde diz, omuz, kalça, el bileği ve parmak eklemlerinde artralji görülmektedir.</a:t>
            </a:r>
            <a:endParaRPr lang="ko-KR" altLang="en-US" sz="2400" dirty="0" smtClean="0"/>
          </a:p>
          <a:p>
            <a:pPr marL="420370" lvl="0" indent="-384175" algn="l" defTabSz="914400" latinLnBrk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rgbClr val="6EA0B0"/>
              </a:buClr>
              <a:buFont typeface="Wingdings 2"/>
              <a:buChar char=""/>
            </a:pPr>
            <a:r>
              <a:rPr lang="en-US" altLang="ko-KR" sz="2400" dirty="0" smtClean="0">
                <a:solidFill>
                  <a:srgbClr val="0D0D0D"/>
                </a:solidFill>
                <a:latin typeface="Arial" charset="0"/>
              </a:rPr>
              <a:t>En sık periorbital ödem ve konjoktivit olmak üzere nadir olarak üveit ve iritis </a:t>
            </a:r>
            <a:r>
              <a:rPr lang="en-US" altLang="ko-KR" sz="2400" dirty="0" err="1" smtClean="0">
                <a:solidFill>
                  <a:srgbClr val="0D0D0D"/>
                </a:solidFill>
                <a:latin typeface="Arial" charset="0"/>
              </a:rPr>
              <a:t>gibi</a:t>
            </a:r>
            <a:r>
              <a:rPr lang="en-US" altLang="ko-KR" sz="2400" dirty="0" smtClean="0">
                <a:solidFill>
                  <a:srgbClr val="0D0D0D"/>
                </a:solidFill>
                <a:latin typeface="Arial" charset="0"/>
              </a:rPr>
              <a:t> </a:t>
            </a:r>
            <a:r>
              <a:rPr lang="en-US" altLang="ko-KR" sz="2400" dirty="0" err="1" smtClean="0">
                <a:solidFill>
                  <a:srgbClr val="0D0D0D"/>
                </a:solidFill>
                <a:latin typeface="Arial" charset="0"/>
              </a:rPr>
              <a:t>göz</a:t>
            </a:r>
            <a:r>
              <a:rPr lang="en-US" altLang="ko-KR" sz="2400" dirty="0" smtClean="0">
                <a:solidFill>
                  <a:srgbClr val="0D0D0D"/>
                </a:solidFill>
                <a:latin typeface="Arial" charset="0"/>
              </a:rPr>
              <a:t> bulguları da atağa eşlik edebilir.</a:t>
            </a:r>
            <a:endParaRPr lang="ko-KR" altLang="en-US" sz="2400" dirty="0" smtClean="0"/>
          </a:p>
          <a:p>
            <a:pPr marL="420370" lvl="0" indent="-384175" algn="l" defTabSz="914400" latinLnBrk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rgbClr val="6EA0B0"/>
              </a:buClr>
              <a:buFont typeface="Wingdings 2"/>
              <a:buChar char=""/>
            </a:pPr>
            <a:r>
              <a:rPr lang="en-US" altLang="ko-KR" sz="2400" dirty="0" smtClean="0">
                <a:solidFill>
                  <a:srgbClr val="0D0D0D"/>
                </a:solidFill>
                <a:latin typeface="Arial" charset="0"/>
              </a:rPr>
              <a:t>Ataklar sırasında genellikle abdominal bulgu olarak, peritoneal irritasyon ve inflamasyona bağlı karın ağrısı meydana gelir.</a:t>
            </a:r>
            <a:endParaRPr lang="ko-KR" altLang="en-US" sz="2400" dirty="0" smtClean="0"/>
          </a:p>
          <a:p>
            <a:pPr marL="420370" lvl="0" indent="-384175" algn="l" defTabSz="914400" latinLnBrk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rgbClr val="6EA0B0"/>
              </a:buClr>
              <a:buFont typeface="Wingdings 2"/>
              <a:buChar char=""/>
            </a:pPr>
            <a:r>
              <a:rPr lang="en-US" altLang="ko-KR" sz="2400" dirty="0" smtClean="0">
                <a:solidFill>
                  <a:srgbClr val="0D0D0D"/>
                </a:solidFill>
                <a:latin typeface="Arial" charset="0"/>
              </a:rPr>
              <a:t>Buna zaman zaman kusma </a:t>
            </a:r>
            <a:r>
              <a:rPr lang="en-US" altLang="ko-KR" sz="2400" dirty="0" err="1" smtClean="0">
                <a:solidFill>
                  <a:srgbClr val="0D0D0D"/>
                </a:solidFill>
                <a:latin typeface="Arial" charset="0"/>
              </a:rPr>
              <a:t>ve</a:t>
            </a:r>
            <a:r>
              <a:rPr lang="en-US" altLang="ko-KR" sz="2400" dirty="0" smtClean="0">
                <a:solidFill>
                  <a:srgbClr val="0D0D0D"/>
                </a:solidFill>
                <a:latin typeface="Arial" charset="0"/>
              </a:rPr>
              <a:t> </a:t>
            </a:r>
            <a:r>
              <a:rPr lang="en-US" altLang="ko-KR" sz="2400" dirty="0" err="1" smtClean="0">
                <a:solidFill>
                  <a:srgbClr val="0D0D0D"/>
                </a:solidFill>
                <a:latin typeface="Arial" charset="0"/>
              </a:rPr>
              <a:t>kon</a:t>
            </a:r>
            <a:r>
              <a:rPr lang="tr-TR" altLang="ko-KR" sz="2400" dirty="0" smtClean="0">
                <a:solidFill>
                  <a:srgbClr val="0D0D0D"/>
                </a:solidFill>
                <a:latin typeface="Arial" charset="0"/>
              </a:rPr>
              <a:t>s</a:t>
            </a:r>
            <a:r>
              <a:rPr lang="en-US" altLang="ko-KR" sz="2400" dirty="0" err="1" smtClean="0">
                <a:solidFill>
                  <a:srgbClr val="0D0D0D"/>
                </a:solidFill>
                <a:latin typeface="Arial" charset="0"/>
              </a:rPr>
              <a:t>tipasyon</a:t>
            </a:r>
            <a:r>
              <a:rPr lang="en-US" altLang="ko-KR" sz="2400" dirty="0" smtClean="0">
                <a:solidFill>
                  <a:srgbClr val="0D0D0D"/>
                </a:solidFill>
                <a:latin typeface="Arial" charset="0"/>
              </a:rPr>
              <a:t> eşlik edebilir.</a:t>
            </a:r>
            <a:endParaRPr lang="ko-KR" altLang="en-US" sz="2400" dirty="0" smtClean="0"/>
          </a:p>
          <a:p>
            <a:pPr marL="420370" lvl="0" indent="-384175" algn="l" defTabSz="914400" latinLnBrk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rgbClr val="6EA0B0"/>
              </a:buClr>
              <a:buFont typeface="Wingdings 2"/>
              <a:buChar char=""/>
            </a:pPr>
            <a:r>
              <a:rPr lang="en-US" altLang="ko-KR" sz="2400" dirty="0" err="1" smtClean="0">
                <a:solidFill>
                  <a:srgbClr val="0D0D0D"/>
                </a:solidFill>
                <a:latin typeface="Arial" charset="0"/>
              </a:rPr>
              <a:t>Amiloidozis</a:t>
            </a:r>
            <a:r>
              <a:rPr lang="en-US" altLang="ko-KR" sz="2400" dirty="0" smtClean="0">
                <a:solidFill>
                  <a:srgbClr val="0D0D0D"/>
                </a:solidFill>
                <a:latin typeface="Arial" charset="0"/>
              </a:rPr>
              <a:t> FMF’de olduğu gibi TRAPS’ta da görülebilen ciddi </a:t>
            </a:r>
            <a:r>
              <a:rPr lang="en-US" altLang="ko-KR" sz="2400" dirty="0" err="1" smtClean="0">
                <a:solidFill>
                  <a:srgbClr val="0D0D0D"/>
                </a:solidFill>
                <a:latin typeface="Arial" charset="0"/>
              </a:rPr>
              <a:t>bir</a:t>
            </a:r>
            <a:r>
              <a:rPr lang="en-US" altLang="ko-KR" sz="2400" dirty="0" smtClean="0">
                <a:solidFill>
                  <a:srgbClr val="0D0D0D"/>
                </a:solidFill>
                <a:latin typeface="Arial" charset="0"/>
              </a:rPr>
              <a:t> </a:t>
            </a:r>
            <a:r>
              <a:rPr lang="en-US" altLang="ko-KR" sz="2400" dirty="0" err="1" smtClean="0">
                <a:solidFill>
                  <a:srgbClr val="0D0D0D"/>
                </a:solidFill>
                <a:latin typeface="Arial" charset="0"/>
              </a:rPr>
              <a:t>komplikasyondur</a:t>
            </a:r>
            <a:r>
              <a:rPr lang="en-US" altLang="ko-KR" sz="2700" dirty="0" smtClean="0">
                <a:solidFill>
                  <a:srgbClr val="0D0D0D"/>
                </a:solidFill>
                <a:latin typeface="Arial" charset="0"/>
              </a:rPr>
              <a:t>.</a:t>
            </a:r>
            <a:endParaRPr lang="tr-TR" altLang="ko-KR" sz="2700" dirty="0" smtClean="0">
              <a:solidFill>
                <a:srgbClr val="0D0D0D"/>
              </a:solidFill>
              <a:latin typeface="Arial" charset="0"/>
            </a:endParaRPr>
          </a:p>
          <a:p>
            <a:pPr marL="420370" lvl="0" indent="-384175" algn="l" defTabSz="914400" latinLnBrk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rgbClr val="6EA0B0"/>
              </a:buClr>
              <a:buFont typeface="Wingdings 2"/>
              <a:buChar char=""/>
            </a:pPr>
            <a:r>
              <a:rPr lang="tr-TR" altLang="ko-KR" sz="2400" dirty="0" smtClean="0">
                <a:solidFill>
                  <a:srgbClr val="0D0D0D"/>
                </a:solidFill>
                <a:latin typeface="Arial" charset="0"/>
              </a:rPr>
              <a:t>Anti-</a:t>
            </a:r>
            <a:r>
              <a:rPr lang="tr-TR" altLang="ko-KR" sz="2400" dirty="0" err="1" smtClean="0">
                <a:solidFill>
                  <a:srgbClr val="0D0D0D"/>
                </a:solidFill>
                <a:latin typeface="Arial" charset="0"/>
              </a:rPr>
              <a:t>TNF’nin</a:t>
            </a:r>
            <a:r>
              <a:rPr lang="tr-TR" altLang="ko-KR" sz="2400" dirty="0" smtClean="0">
                <a:solidFill>
                  <a:srgbClr val="0D0D0D"/>
                </a:solidFill>
                <a:latin typeface="Arial" charset="0"/>
              </a:rPr>
              <a:t> etkili olduğu konusunda fikir birliği yoktur.</a:t>
            </a:r>
            <a:endParaRPr lang="ko-KR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955"/>
            <a:ext cx="7468235" cy="1143635"/>
          </a:xfrm>
        </p:spPr>
        <p:txBody>
          <a:bodyPr wrap="square" lIns="91440" tIns="45720" rIns="91440" bIns="45720" anchor="ctr">
            <a:norm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" charset="0"/>
                <a:ea typeface="" charset="0"/>
              </a:rPr>
              <a:t>Ailesel Akdeniz Ateşi</a:t>
            </a:r>
            <a:endParaRPr lang="ko-KR" altLang="en-US" sz="46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484784"/>
            <a:ext cx="7859395" cy="4925144"/>
          </a:xfrm>
        </p:spPr>
        <p:txBody>
          <a:bodyPr wrap="square" lIns="91440" tIns="45720" rIns="91440" bIns="45720" anchor="t">
            <a:normAutofit/>
          </a:bodyPr>
          <a:lstStyle/>
          <a:p>
            <a:pPr marL="420370" lvl="0" indent="-384175" algn="l" defTabSz="914400" latinLnBrk="0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Clr>
                <a:srgbClr val="6EA0B0"/>
              </a:buClr>
              <a:buFont typeface="Wingdings 2"/>
              <a:buChar char=""/>
            </a:pPr>
            <a:r>
              <a:rPr lang="tr-TR" altLang="ko-KR" sz="2700" dirty="0" err="1" smtClean="0">
                <a:solidFill>
                  <a:srgbClr val="0D0D0D"/>
                </a:solidFill>
                <a:latin typeface="Arial" charset="0"/>
              </a:rPr>
              <a:t>Otozomal</a:t>
            </a:r>
            <a:r>
              <a:rPr lang="tr-TR" altLang="ko-KR" sz="2700" dirty="0" smtClean="0">
                <a:solidFill>
                  <a:srgbClr val="0D0D0D"/>
                </a:solidFill>
                <a:latin typeface="Arial" charset="0"/>
              </a:rPr>
              <a:t> resesif geçişli, y</a:t>
            </a:r>
            <a:r>
              <a:rPr lang="en-US" altLang="ko-KR" sz="2700" dirty="0" err="1" smtClean="0">
                <a:solidFill>
                  <a:srgbClr val="0D0D0D"/>
                </a:solidFill>
                <a:latin typeface="Arial" charset="0"/>
              </a:rPr>
              <a:t>ineleyen</a:t>
            </a:r>
            <a:r>
              <a:rPr lang="en-US" altLang="ko-KR" sz="2700" dirty="0" smtClean="0">
                <a:solidFill>
                  <a:srgbClr val="0D0D0D"/>
                </a:solidFill>
                <a:latin typeface="Arial" charset="0"/>
              </a:rPr>
              <a:t> ateş ve serozit ayarlarıyla karakterize </a:t>
            </a:r>
            <a:r>
              <a:rPr lang="en-US" altLang="ko-KR" sz="2700" dirty="0" err="1" smtClean="0">
                <a:solidFill>
                  <a:srgbClr val="0D0D0D"/>
                </a:solidFill>
                <a:latin typeface="Arial" charset="0"/>
              </a:rPr>
              <a:t>bir</a:t>
            </a:r>
            <a:r>
              <a:rPr lang="en-US" altLang="ko-KR" sz="2700" dirty="0" smtClean="0">
                <a:solidFill>
                  <a:srgbClr val="0D0D0D"/>
                </a:solidFill>
                <a:latin typeface="Arial" charset="0"/>
              </a:rPr>
              <a:t> </a:t>
            </a:r>
            <a:r>
              <a:rPr lang="tr-TR" altLang="ko-KR" sz="2700" dirty="0" smtClean="0">
                <a:solidFill>
                  <a:srgbClr val="0D0D0D"/>
                </a:solidFill>
                <a:latin typeface="Arial" charset="0"/>
              </a:rPr>
              <a:t>k</a:t>
            </a:r>
            <a:r>
              <a:rPr lang="en-US" altLang="ko-KR" sz="2700" dirty="0" err="1" smtClean="0">
                <a:solidFill>
                  <a:srgbClr val="0D0D0D"/>
                </a:solidFill>
                <a:latin typeface="Arial" charset="0"/>
              </a:rPr>
              <a:t>linik</a:t>
            </a:r>
            <a:r>
              <a:rPr lang="en-US" altLang="ko-KR" sz="2700" dirty="0" smtClean="0">
                <a:solidFill>
                  <a:srgbClr val="0D0D0D"/>
                </a:solidFill>
                <a:latin typeface="Arial" charset="0"/>
              </a:rPr>
              <a:t> </a:t>
            </a:r>
            <a:r>
              <a:rPr lang="en-US" altLang="ko-KR" sz="2700" dirty="0" err="1" smtClean="0">
                <a:solidFill>
                  <a:srgbClr val="0D0D0D"/>
                </a:solidFill>
                <a:latin typeface="Arial" charset="0"/>
              </a:rPr>
              <a:t>tablodur</a:t>
            </a:r>
            <a:r>
              <a:rPr lang="en-US" altLang="ko-KR" sz="2700" dirty="0" smtClean="0">
                <a:solidFill>
                  <a:srgbClr val="0D0D0D"/>
                </a:solidFill>
                <a:latin typeface="Arial" charset="0"/>
              </a:rPr>
              <a:t>.</a:t>
            </a:r>
            <a:endParaRPr lang="tr-TR" altLang="ko-KR" sz="2700" dirty="0" smtClean="0">
              <a:solidFill>
                <a:srgbClr val="0D0D0D"/>
              </a:solidFill>
              <a:latin typeface="Arial" charset="0"/>
            </a:endParaRPr>
          </a:p>
          <a:p>
            <a:pPr marL="420370" lvl="0" indent="-384175" algn="l" defTabSz="914400" latinLnBrk="0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Clr>
                <a:srgbClr val="6EA0B0"/>
              </a:buClr>
              <a:buFont typeface="Wingdings 2"/>
              <a:buChar char=""/>
            </a:pPr>
            <a:r>
              <a:rPr lang="tr-TR" altLang="ko-KR" sz="2700" dirty="0" err="1" smtClean="0">
                <a:solidFill>
                  <a:srgbClr val="0D0D0D"/>
                </a:solidFill>
                <a:latin typeface="Arial" charset="0"/>
              </a:rPr>
              <a:t>Prevalansı</a:t>
            </a:r>
            <a:r>
              <a:rPr lang="tr-TR" altLang="ko-KR" sz="2700" dirty="0" smtClean="0">
                <a:solidFill>
                  <a:srgbClr val="0D0D0D"/>
                </a:solidFill>
                <a:latin typeface="Arial" charset="0"/>
              </a:rPr>
              <a:t> en yüksek olan periyodik ateş sendromu olup, tüm dünyada 10000’den fazla hasta olduğu bilinmektedir.</a:t>
            </a:r>
            <a:endParaRPr lang="ko-KR" altLang="en-US" sz="2700" dirty="0" smtClean="0"/>
          </a:p>
          <a:p>
            <a:pPr marL="420370" lvl="0" indent="-384175" algn="l" defTabSz="914400" latinLnBrk="0">
              <a:lnSpc>
                <a:spcPct val="92000"/>
              </a:lnSpc>
              <a:spcBef>
                <a:spcPts val="600"/>
              </a:spcBef>
              <a:spcAft>
                <a:spcPts val="0"/>
              </a:spcAft>
              <a:buClr>
                <a:srgbClr val="6EA0B0"/>
              </a:buClr>
              <a:buFont typeface="Wingdings 2"/>
              <a:buChar char=""/>
            </a:pPr>
            <a:r>
              <a:rPr lang="en-US" altLang="ko-KR" sz="2700" dirty="0" err="1" smtClean="0">
                <a:solidFill>
                  <a:srgbClr val="0D0D0D"/>
                </a:solidFill>
                <a:latin typeface="Arial" charset="0"/>
              </a:rPr>
              <a:t>Askenazi</a:t>
            </a:r>
            <a:r>
              <a:rPr lang="en-US" altLang="ko-KR" sz="2700" dirty="0" smtClean="0">
                <a:solidFill>
                  <a:srgbClr val="0D0D0D"/>
                </a:solidFill>
                <a:latin typeface="Arial" charset="0"/>
              </a:rPr>
              <a:t> </a:t>
            </a:r>
            <a:r>
              <a:rPr lang="en-US" altLang="ko-KR" sz="2700" dirty="0" err="1" smtClean="0">
                <a:solidFill>
                  <a:srgbClr val="0D0D0D"/>
                </a:solidFill>
                <a:latin typeface="Arial" charset="0"/>
              </a:rPr>
              <a:t>olmayan</a:t>
            </a:r>
            <a:r>
              <a:rPr lang="en-US" altLang="ko-KR" sz="2700" dirty="0" smtClean="0">
                <a:solidFill>
                  <a:srgbClr val="0D0D0D"/>
                </a:solidFill>
                <a:latin typeface="Arial" charset="0"/>
              </a:rPr>
              <a:t> </a:t>
            </a:r>
            <a:r>
              <a:rPr lang="en-US" altLang="ko-KR" sz="2700" dirty="0" err="1" smtClean="0">
                <a:solidFill>
                  <a:srgbClr val="0D0D0D"/>
                </a:solidFill>
                <a:latin typeface="Arial" charset="0"/>
              </a:rPr>
              <a:t>Yahudiler</a:t>
            </a:r>
            <a:r>
              <a:rPr lang="en-US" altLang="ko-KR" sz="2700" dirty="0" smtClean="0">
                <a:solidFill>
                  <a:srgbClr val="0D0D0D"/>
                </a:solidFill>
                <a:latin typeface="Arial" charset="0"/>
              </a:rPr>
              <a:t>, Araplar, Türkler, Ermeniler ve Amerikalılar arasında </a:t>
            </a:r>
            <a:r>
              <a:rPr lang="en-US" altLang="ko-KR" sz="2700" dirty="0" err="1" smtClean="0">
                <a:solidFill>
                  <a:srgbClr val="0D0D0D"/>
                </a:solidFill>
                <a:latin typeface="Arial" charset="0"/>
              </a:rPr>
              <a:t>yaygındır</a:t>
            </a:r>
            <a:r>
              <a:rPr lang="en-US" altLang="ko-KR" sz="2700" dirty="0" smtClean="0">
                <a:solidFill>
                  <a:srgbClr val="0D0D0D"/>
                </a:solidFill>
                <a:latin typeface="Arial" charset="0"/>
              </a:rPr>
              <a:t>.</a:t>
            </a:r>
            <a:endParaRPr lang="tr-TR" altLang="ko-KR" sz="2700" dirty="0" smtClean="0">
              <a:solidFill>
                <a:srgbClr val="0D0D0D"/>
              </a:solidFill>
              <a:latin typeface="Arial" charset="0"/>
            </a:endParaRPr>
          </a:p>
          <a:p>
            <a:pPr marL="420370" lvl="0" indent="-384175" algn="l" defTabSz="914400" latinLnBrk="0">
              <a:lnSpc>
                <a:spcPct val="92000"/>
              </a:lnSpc>
              <a:spcBef>
                <a:spcPts val="600"/>
              </a:spcBef>
              <a:spcAft>
                <a:spcPts val="0"/>
              </a:spcAft>
              <a:buClr>
                <a:srgbClr val="6EA0B0"/>
              </a:buClr>
              <a:buFont typeface="Wingdings 2"/>
              <a:buChar char=""/>
            </a:pPr>
            <a:r>
              <a:rPr lang="tr-TR" altLang="ko-KR" sz="2700" dirty="0" smtClean="0">
                <a:solidFill>
                  <a:srgbClr val="0D0D0D"/>
                </a:solidFill>
                <a:latin typeface="Arial" charset="0"/>
              </a:rPr>
              <a:t>Bu </a:t>
            </a:r>
            <a:r>
              <a:rPr lang="tr-TR" altLang="ko-KR" sz="2700" dirty="0" err="1" smtClean="0">
                <a:solidFill>
                  <a:srgbClr val="0D0D0D"/>
                </a:solidFill>
                <a:latin typeface="Arial" charset="0"/>
              </a:rPr>
              <a:t>populasyonlarda</a:t>
            </a:r>
            <a:r>
              <a:rPr lang="tr-TR" altLang="ko-KR" sz="2700" dirty="0" smtClean="0">
                <a:solidFill>
                  <a:srgbClr val="0D0D0D"/>
                </a:solidFill>
                <a:latin typeface="Arial" charset="0"/>
              </a:rPr>
              <a:t> hastalığın frekansı 1/256 ile 1/1075 arasında değişmektedir.</a:t>
            </a:r>
          </a:p>
          <a:p>
            <a:pPr marL="420370" lvl="0" indent="-384175" algn="l" defTabSz="914400" latinLnBrk="0">
              <a:lnSpc>
                <a:spcPct val="92000"/>
              </a:lnSpc>
              <a:spcBef>
                <a:spcPts val="600"/>
              </a:spcBef>
              <a:spcAft>
                <a:spcPts val="0"/>
              </a:spcAft>
              <a:buClr>
                <a:srgbClr val="6EA0B0"/>
              </a:buClr>
              <a:buFont typeface="Wingdings 2"/>
              <a:buChar char=""/>
            </a:pPr>
            <a:r>
              <a:rPr lang="tr-TR" altLang="ko-KR" sz="2700" dirty="0" smtClean="0">
                <a:solidFill>
                  <a:srgbClr val="0D0D0D"/>
                </a:solidFill>
                <a:latin typeface="Arial" charset="0"/>
              </a:rPr>
              <a:t>Hastalıktan sorumlu gen </a:t>
            </a:r>
            <a:r>
              <a:rPr lang="tr-TR" altLang="ko-KR" sz="2700" dirty="0" err="1" smtClean="0">
                <a:solidFill>
                  <a:srgbClr val="0D0D0D"/>
                </a:solidFill>
                <a:latin typeface="Arial" charset="0"/>
              </a:rPr>
              <a:t>MEFV’dir</a:t>
            </a:r>
            <a:r>
              <a:rPr lang="tr-TR" altLang="ko-KR" sz="2700" dirty="0" smtClean="0">
                <a:solidFill>
                  <a:srgbClr val="0D0D0D"/>
                </a:solidFill>
                <a:latin typeface="Arial" charset="0"/>
              </a:rPr>
              <a:t>.</a:t>
            </a:r>
          </a:p>
          <a:p>
            <a:pPr marL="420370" indent="-384175" algn="l" defTabSz="914400" latinLnBrk="0">
              <a:lnSpc>
                <a:spcPct val="92000"/>
              </a:lnSpc>
              <a:spcBef>
                <a:spcPts val="600"/>
              </a:spcBef>
              <a:spcAft>
                <a:spcPts val="0"/>
              </a:spcAft>
              <a:buFontTx/>
              <a:buNone/>
            </a:pPr>
            <a:endParaRPr lang="ko-KR" altLang="en-US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955"/>
            <a:ext cx="7468235" cy="1143635"/>
          </a:xfrm>
        </p:spPr>
        <p:txBody>
          <a:bodyPr wrap="square" lIns="91440" tIns="45720" rIns="91440" bIns="45720" anchor="ctr">
            <a:norm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" charset="0"/>
                <a:ea typeface="" charset="0"/>
              </a:rPr>
              <a:t>Ailesel </a:t>
            </a:r>
            <a:r>
              <a:rPr lang="en-US" altLang="ko-KR" sz="46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" charset="0"/>
                <a:ea typeface="" charset="0"/>
              </a:rPr>
              <a:t>Akdeniz</a:t>
            </a:r>
            <a:r>
              <a:rPr lang="en-US" altLang="ko-KR" sz="4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" charset="0"/>
                <a:ea typeface="" charset="0"/>
              </a:rPr>
              <a:t> </a:t>
            </a:r>
            <a:r>
              <a:rPr lang="en-US" altLang="ko-KR" sz="46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" charset="0"/>
                <a:ea typeface="" charset="0"/>
              </a:rPr>
              <a:t>Ateşi</a:t>
            </a:r>
            <a:r>
              <a:rPr lang="tr-TR" altLang="ko-KR" sz="4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" charset="0"/>
                <a:ea typeface="" charset="0"/>
              </a:rPr>
              <a:t>-2</a:t>
            </a:r>
            <a:endParaRPr lang="ko-KR" altLang="en-US" sz="46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484784"/>
            <a:ext cx="7859395" cy="4925144"/>
          </a:xfrm>
        </p:spPr>
        <p:txBody>
          <a:bodyPr wrap="square" lIns="91440" tIns="45720" rIns="91440" bIns="45720" anchor="t">
            <a:normAutofit/>
          </a:bodyPr>
          <a:lstStyle/>
          <a:p>
            <a:pPr marL="420370" indent="-384175">
              <a:lnSpc>
                <a:spcPct val="92000"/>
              </a:lnSpc>
              <a:spcBef>
                <a:spcPts val="0"/>
              </a:spcBef>
              <a:buClr>
                <a:srgbClr val="6EA0B0"/>
              </a:buClr>
              <a:buFont typeface="Wingdings 2"/>
              <a:buChar char=""/>
            </a:pPr>
            <a:r>
              <a:rPr lang="tr-TR" altLang="ko-KR" sz="2700" dirty="0" smtClean="0">
                <a:solidFill>
                  <a:srgbClr val="0D0D0D"/>
                </a:solidFill>
                <a:latin typeface="Arial" charset="0"/>
              </a:rPr>
              <a:t>MEFV geninde şimdiye kadar en az 28 mutasyon tanımlanmıştır.</a:t>
            </a:r>
          </a:p>
          <a:p>
            <a:pPr marL="420370" indent="-384175">
              <a:lnSpc>
                <a:spcPct val="92000"/>
              </a:lnSpc>
              <a:spcBef>
                <a:spcPts val="0"/>
              </a:spcBef>
              <a:buClr>
                <a:srgbClr val="6EA0B0"/>
              </a:buClr>
              <a:buFont typeface="Wingdings 2"/>
              <a:buChar char=""/>
            </a:pPr>
            <a:r>
              <a:rPr lang="tr-TR" altLang="ko-KR" sz="2700" dirty="0" smtClean="0">
                <a:solidFill>
                  <a:srgbClr val="0D0D0D"/>
                </a:solidFill>
                <a:latin typeface="Arial" charset="0"/>
              </a:rPr>
              <a:t>Bu mutasyonlardan dördü hastalığın sık görüldüğü etnik gruplardaki mutasyonların %85’inden sorumludur.</a:t>
            </a:r>
            <a:endParaRPr lang="tr-TR" altLang="ko-KR" sz="2700" dirty="0" smtClean="0"/>
          </a:p>
          <a:p>
            <a:pPr marL="420370" indent="-384175">
              <a:lnSpc>
                <a:spcPct val="92000"/>
              </a:lnSpc>
              <a:spcBef>
                <a:spcPts val="0"/>
              </a:spcBef>
              <a:buClr>
                <a:srgbClr val="6EA0B0"/>
              </a:buClr>
              <a:buFont typeface="Wingdings 2"/>
              <a:buChar char=""/>
            </a:pPr>
            <a:r>
              <a:rPr lang="tr-TR" altLang="ko-KR" sz="2700" dirty="0" smtClean="0">
                <a:solidFill>
                  <a:srgbClr val="0D0D0D"/>
                </a:solidFill>
                <a:latin typeface="Arial" charset="0"/>
              </a:rPr>
              <a:t>Genin kodladığı proteinler (</a:t>
            </a:r>
            <a:r>
              <a:rPr lang="tr-TR" altLang="ko-KR" sz="2700" dirty="0" err="1" smtClean="0">
                <a:solidFill>
                  <a:srgbClr val="0D0D0D"/>
                </a:solidFill>
                <a:latin typeface="Arial" charset="0"/>
              </a:rPr>
              <a:t>pyrin</a:t>
            </a:r>
            <a:r>
              <a:rPr lang="tr-TR" altLang="ko-KR" sz="2700" dirty="0" smtClean="0">
                <a:solidFill>
                  <a:srgbClr val="0D0D0D"/>
                </a:solidFill>
                <a:latin typeface="Arial" charset="0"/>
              </a:rPr>
              <a:t>) </a:t>
            </a:r>
            <a:r>
              <a:rPr lang="tr-TR" altLang="ko-KR" sz="2700" dirty="0" err="1" smtClean="0">
                <a:solidFill>
                  <a:srgbClr val="0D0D0D"/>
                </a:solidFill>
                <a:latin typeface="Arial" charset="0"/>
              </a:rPr>
              <a:t>nötrofillerde</a:t>
            </a:r>
            <a:r>
              <a:rPr lang="tr-TR" altLang="ko-KR" sz="2700" dirty="0" smtClean="0">
                <a:solidFill>
                  <a:srgbClr val="0D0D0D"/>
                </a:solidFill>
                <a:latin typeface="Arial" charset="0"/>
              </a:rPr>
              <a:t> ve </a:t>
            </a:r>
            <a:r>
              <a:rPr lang="tr-TR" altLang="ko-KR" sz="2700" dirty="0" err="1" smtClean="0">
                <a:solidFill>
                  <a:srgbClr val="0D0D0D"/>
                </a:solidFill>
                <a:latin typeface="Arial" charset="0"/>
              </a:rPr>
              <a:t>myeloid</a:t>
            </a:r>
            <a:r>
              <a:rPr lang="tr-TR" altLang="ko-KR" sz="2700" dirty="0" smtClean="0">
                <a:solidFill>
                  <a:srgbClr val="0D0D0D"/>
                </a:solidFill>
                <a:latin typeface="Arial" charset="0"/>
              </a:rPr>
              <a:t> seri öncüllerinde eksprese olmaktadır.</a:t>
            </a:r>
          </a:p>
          <a:p>
            <a:pPr marL="420370" lvl="0" indent="-384175" algn="l" defTabSz="914400" latinLnBrk="0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Clr>
                <a:srgbClr val="6EA0B0"/>
              </a:buClr>
              <a:buFont typeface="Wingdings 2"/>
              <a:buChar char=""/>
            </a:pPr>
            <a:r>
              <a:rPr lang="tr-TR" altLang="ko-KR" sz="2700" dirty="0" err="1" smtClean="0">
                <a:solidFill>
                  <a:srgbClr val="0D0D0D"/>
                </a:solidFill>
                <a:latin typeface="Arial" charset="0"/>
              </a:rPr>
              <a:t>Nükleusta</a:t>
            </a:r>
            <a:r>
              <a:rPr lang="tr-TR" altLang="ko-KR" sz="2700" dirty="0" smtClean="0">
                <a:solidFill>
                  <a:srgbClr val="0D0D0D"/>
                </a:solidFill>
                <a:latin typeface="Arial" charset="0"/>
              </a:rPr>
              <a:t> bulunan bu proteinin </a:t>
            </a:r>
            <a:r>
              <a:rPr lang="tr-TR" altLang="ko-KR" sz="2700" dirty="0" err="1" smtClean="0">
                <a:solidFill>
                  <a:srgbClr val="0D0D0D"/>
                </a:solidFill>
                <a:latin typeface="Arial" charset="0"/>
              </a:rPr>
              <a:t>antienflamatuar</a:t>
            </a:r>
            <a:r>
              <a:rPr lang="tr-TR" altLang="ko-KR" sz="2700" dirty="0" smtClean="0">
                <a:solidFill>
                  <a:srgbClr val="0D0D0D"/>
                </a:solidFill>
                <a:latin typeface="Arial" charset="0"/>
              </a:rPr>
              <a:t> etkisinin olduğu düşünülmektedir.</a:t>
            </a:r>
          </a:p>
          <a:p>
            <a:pPr marL="420370" lvl="0" indent="-384175" algn="l" defTabSz="914400" latinLnBrk="0">
              <a:lnSpc>
                <a:spcPct val="92000"/>
              </a:lnSpc>
              <a:spcBef>
                <a:spcPts val="0"/>
              </a:spcBef>
              <a:spcAft>
                <a:spcPts val="0"/>
              </a:spcAft>
              <a:buClr>
                <a:srgbClr val="6EA0B0"/>
              </a:buClr>
              <a:buFont typeface="Wingdings 2"/>
              <a:buChar char=""/>
            </a:pPr>
            <a:r>
              <a:rPr lang="tr-TR" altLang="ko-KR" sz="2700" dirty="0" smtClean="0">
                <a:solidFill>
                  <a:srgbClr val="0D0D0D"/>
                </a:solidFill>
                <a:latin typeface="Arial" charset="0"/>
              </a:rPr>
              <a:t>Ancak yine de atağı başlatan fizyolojik etmenler bilinmemektedir.</a:t>
            </a:r>
            <a:endParaRPr lang="ko-KR" altLang="en-US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</a:t>
            </a:r>
            <a:r>
              <a:rPr lang="tr-TR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Ateş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525963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Antik çağlardan itibaren ateş , insanoğlunun temel sağlık problemi olmuştur ve sıklıkla da enfeksiyon hastalıklarının işareti olarak kabul edilmiştir.</a:t>
            </a:r>
          </a:p>
          <a:p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Sir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William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Osler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1896’da Amerikan Tıp Birliği’nin 47. Geleneksel Toplantısında ateşe karşı yaşanılan korkuyu belirtmiştir.</a:t>
            </a:r>
          </a:p>
          <a:p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Çağlar boyunca ateşi düşürmek için farklı yöntemler kullanılarak hastalar iyileştirmeye çalışılmıştır.</a:t>
            </a:r>
          </a:p>
          <a:p>
            <a:endParaRPr lang="tr-TR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Ailesel Akdeniz Ateşi-3</a:t>
            </a: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412776"/>
            <a:ext cx="7467600" cy="5069160"/>
          </a:xfrm>
        </p:spPr>
        <p:txBody>
          <a:bodyPr>
            <a:normAutofit fontScale="92500" lnSpcReduction="10000"/>
          </a:bodyPr>
          <a:lstStyle/>
          <a:p>
            <a:pPr marL="420370" lvl="0" indent="-384175">
              <a:lnSpc>
                <a:spcPct val="92000"/>
              </a:lnSpc>
              <a:spcBef>
                <a:spcPts val="0"/>
              </a:spcBef>
              <a:buClr>
                <a:srgbClr val="6EA0B0"/>
              </a:buClr>
              <a:buFont typeface="Wingdings 2"/>
              <a:buChar char=""/>
            </a:pPr>
            <a:r>
              <a:rPr lang="tr-TR" altLang="ko-KR" sz="3200" dirty="0" smtClean="0">
                <a:solidFill>
                  <a:srgbClr val="0D0D0D"/>
                </a:solidFill>
                <a:latin typeface="Arial" charset="0"/>
              </a:rPr>
              <a:t>Hastaların %90’ında ilk atak 20 yaş öncesinde ortaya çıkar.</a:t>
            </a:r>
          </a:p>
          <a:p>
            <a:pPr marL="420370" lvl="0" indent="-384175">
              <a:lnSpc>
                <a:spcPct val="92000"/>
              </a:lnSpc>
              <a:spcBef>
                <a:spcPts val="0"/>
              </a:spcBef>
              <a:buClr>
                <a:srgbClr val="6EA0B0"/>
              </a:buClr>
              <a:buFont typeface="Wingdings 2"/>
              <a:buChar char=""/>
            </a:pPr>
            <a:r>
              <a:rPr lang="en-US" altLang="ko-KR" sz="3200" dirty="0" err="1" smtClean="0">
                <a:solidFill>
                  <a:srgbClr val="0D0D0D"/>
                </a:solidFill>
                <a:latin typeface="Arial" charset="0"/>
              </a:rPr>
              <a:t>Tipik</a:t>
            </a:r>
            <a:r>
              <a:rPr lang="en-US" altLang="ko-KR" sz="3200" dirty="0" smtClean="0">
                <a:solidFill>
                  <a:srgbClr val="0D0D0D"/>
                </a:solidFill>
                <a:latin typeface="Arial" charset="0"/>
              </a:rPr>
              <a:t> </a:t>
            </a:r>
            <a:r>
              <a:rPr lang="en-US" altLang="ko-KR" sz="3200" dirty="0" err="1" smtClean="0">
                <a:solidFill>
                  <a:srgbClr val="0D0D0D"/>
                </a:solidFill>
                <a:latin typeface="Arial" charset="0"/>
              </a:rPr>
              <a:t>atakları</a:t>
            </a:r>
            <a:r>
              <a:rPr lang="en-US" altLang="ko-KR" sz="3200" dirty="0" smtClean="0">
                <a:solidFill>
                  <a:srgbClr val="0D0D0D"/>
                </a:solidFill>
                <a:latin typeface="Arial" charset="0"/>
              </a:rPr>
              <a:t> </a:t>
            </a:r>
            <a:r>
              <a:rPr lang="en-US" altLang="ko-KR" sz="3200" dirty="0" err="1" smtClean="0">
                <a:solidFill>
                  <a:srgbClr val="0D0D0D"/>
                </a:solidFill>
                <a:latin typeface="Arial" charset="0"/>
              </a:rPr>
              <a:t>düzensiz</a:t>
            </a:r>
            <a:r>
              <a:rPr lang="en-US" altLang="ko-KR" sz="3200" dirty="0" smtClean="0">
                <a:solidFill>
                  <a:srgbClr val="0D0D0D"/>
                </a:solidFill>
                <a:latin typeface="Arial" charset="0"/>
              </a:rPr>
              <a:t> </a:t>
            </a:r>
            <a:r>
              <a:rPr lang="en-US" altLang="ko-KR" sz="3200" dirty="0" err="1" smtClean="0">
                <a:solidFill>
                  <a:srgbClr val="0D0D0D"/>
                </a:solidFill>
                <a:latin typeface="Arial" charset="0"/>
              </a:rPr>
              <a:t>aralıklarla</a:t>
            </a:r>
            <a:r>
              <a:rPr lang="en-US" altLang="ko-KR" sz="3200" dirty="0" smtClean="0">
                <a:solidFill>
                  <a:srgbClr val="0D0D0D"/>
                </a:solidFill>
                <a:latin typeface="Arial" charset="0"/>
              </a:rPr>
              <a:t> </a:t>
            </a:r>
            <a:r>
              <a:rPr lang="en-US" altLang="ko-KR" sz="3200" dirty="0" err="1" smtClean="0">
                <a:solidFill>
                  <a:srgbClr val="0D0D0D"/>
                </a:solidFill>
                <a:latin typeface="Arial" charset="0"/>
              </a:rPr>
              <a:t>ortay</a:t>
            </a:r>
            <a:r>
              <a:rPr lang="tr-TR" altLang="ko-KR" sz="3200" dirty="0" smtClean="0">
                <a:solidFill>
                  <a:srgbClr val="0D0D0D"/>
                </a:solidFill>
                <a:latin typeface="Arial" charset="0"/>
              </a:rPr>
              <a:t>a</a:t>
            </a:r>
            <a:r>
              <a:rPr lang="en-US" altLang="ko-KR" sz="3200" dirty="0" smtClean="0">
                <a:solidFill>
                  <a:srgbClr val="0D0D0D"/>
                </a:solidFill>
                <a:latin typeface="Arial" charset="0"/>
              </a:rPr>
              <a:t> </a:t>
            </a:r>
            <a:r>
              <a:rPr lang="en-US" altLang="ko-KR" sz="3200" dirty="0" err="1" smtClean="0">
                <a:solidFill>
                  <a:srgbClr val="0D0D0D"/>
                </a:solidFill>
                <a:latin typeface="Arial" charset="0"/>
              </a:rPr>
              <a:t>çıkmakta</a:t>
            </a:r>
            <a:r>
              <a:rPr lang="en-US" altLang="ko-KR" sz="3200" dirty="0" smtClean="0">
                <a:solidFill>
                  <a:srgbClr val="0D0D0D"/>
                </a:solidFill>
                <a:latin typeface="Arial" charset="0"/>
              </a:rPr>
              <a:t> </a:t>
            </a:r>
            <a:r>
              <a:rPr lang="en-US" altLang="ko-KR" sz="3200" dirty="0" err="1" smtClean="0">
                <a:solidFill>
                  <a:srgbClr val="0D0D0D"/>
                </a:solidFill>
                <a:latin typeface="Arial" charset="0"/>
              </a:rPr>
              <a:t>ve</a:t>
            </a:r>
            <a:r>
              <a:rPr lang="en-US" altLang="ko-KR" sz="3200" dirty="0" smtClean="0">
                <a:solidFill>
                  <a:srgbClr val="0D0D0D"/>
                </a:solidFill>
                <a:latin typeface="Arial" charset="0"/>
              </a:rPr>
              <a:t> 12sa</a:t>
            </a:r>
            <a:r>
              <a:rPr lang="tr-TR" altLang="ko-KR" sz="3200" dirty="0" smtClean="0">
                <a:solidFill>
                  <a:srgbClr val="0D0D0D"/>
                </a:solidFill>
                <a:latin typeface="Arial" charset="0"/>
              </a:rPr>
              <a:t> </a:t>
            </a:r>
            <a:r>
              <a:rPr lang="en-US" altLang="ko-KR" sz="3200" dirty="0" smtClean="0">
                <a:solidFill>
                  <a:srgbClr val="0D0D0D"/>
                </a:solidFill>
                <a:latin typeface="Arial" charset="0"/>
              </a:rPr>
              <a:t>- 3 </a:t>
            </a:r>
            <a:r>
              <a:rPr lang="en-US" altLang="ko-KR" sz="3200" dirty="0" err="1" smtClean="0">
                <a:solidFill>
                  <a:srgbClr val="0D0D0D"/>
                </a:solidFill>
                <a:latin typeface="Arial" charset="0"/>
              </a:rPr>
              <a:t>gün</a:t>
            </a:r>
            <a:r>
              <a:rPr lang="en-US" altLang="ko-KR" sz="3200" dirty="0" smtClean="0">
                <a:solidFill>
                  <a:srgbClr val="0D0D0D"/>
                </a:solidFill>
                <a:latin typeface="Arial" charset="0"/>
              </a:rPr>
              <a:t> </a:t>
            </a:r>
            <a:r>
              <a:rPr lang="en-US" altLang="ko-KR" sz="3200" dirty="0" err="1" smtClean="0">
                <a:solidFill>
                  <a:srgbClr val="0D0D0D"/>
                </a:solidFill>
                <a:latin typeface="Arial" charset="0"/>
              </a:rPr>
              <a:t>sürmektedir</a:t>
            </a:r>
            <a:r>
              <a:rPr lang="en-US" altLang="ko-KR" sz="3200" dirty="0" smtClean="0">
                <a:solidFill>
                  <a:srgbClr val="0D0D0D"/>
                </a:solidFill>
                <a:latin typeface="Arial" charset="0"/>
              </a:rPr>
              <a:t>. </a:t>
            </a:r>
            <a:endParaRPr lang="tr-TR" altLang="ko-KR" sz="3200" dirty="0" smtClean="0">
              <a:solidFill>
                <a:srgbClr val="0D0D0D"/>
              </a:solidFill>
              <a:latin typeface="Arial" charset="0"/>
            </a:endParaRPr>
          </a:p>
          <a:p>
            <a:pPr marL="420370" lvl="0" indent="-384175">
              <a:lnSpc>
                <a:spcPct val="92000"/>
              </a:lnSpc>
              <a:spcBef>
                <a:spcPts val="0"/>
              </a:spcBef>
              <a:buClr>
                <a:srgbClr val="6EA0B0"/>
              </a:buClr>
              <a:buFont typeface="Wingdings 2"/>
              <a:buChar char=""/>
            </a:pPr>
            <a:r>
              <a:rPr lang="tr-TR" altLang="ko-KR" sz="3200" dirty="0" smtClean="0">
                <a:solidFill>
                  <a:srgbClr val="0D0D0D"/>
                </a:solidFill>
                <a:latin typeface="Arial" charset="0"/>
              </a:rPr>
              <a:t>Ataklar sıklığı değişken olup, ataklar arasında hasta tamamen sağlıklıdır.</a:t>
            </a:r>
          </a:p>
          <a:p>
            <a:pPr marL="420370" indent="-384175">
              <a:lnSpc>
                <a:spcPct val="92000"/>
              </a:lnSpc>
              <a:spcBef>
                <a:spcPts val="0"/>
              </a:spcBef>
              <a:buClr>
                <a:srgbClr val="6EA0B0"/>
              </a:buClr>
              <a:buFont typeface="Wingdings 2"/>
              <a:buChar char=""/>
            </a:pPr>
            <a:r>
              <a:rPr lang="en-US" altLang="ko-KR" sz="3200" dirty="0" err="1" smtClean="0">
                <a:solidFill>
                  <a:srgbClr val="0D0D0D"/>
                </a:solidFill>
                <a:latin typeface="Arial" charset="0"/>
              </a:rPr>
              <a:t>Atakları</a:t>
            </a:r>
            <a:r>
              <a:rPr lang="en-US" altLang="ko-KR" sz="3200" dirty="0" smtClean="0">
                <a:solidFill>
                  <a:srgbClr val="0D0D0D"/>
                </a:solidFill>
                <a:latin typeface="Arial" charset="0"/>
              </a:rPr>
              <a:t> </a:t>
            </a:r>
            <a:r>
              <a:rPr lang="en-US" altLang="ko-KR" sz="3200" dirty="0" err="1" smtClean="0">
                <a:solidFill>
                  <a:srgbClr val="0D0D0D"/>
                </a:solidFill>
                <a:latin typeface="Arial" charset="0"/>
              </a:rPr>
              <a:t>kendi</a:t>
            </a:r>
            <a:r>
              <a:rPr lang="en-US" altLang="ko-KR" sz="3200" dirty="0" smtClean="0">
                <a:solidFill>
                  <a:srgbClr val="0D0D0D"/>
                </a:solidFill>
                <a:latin typeface="Arial" charset="0"/>
              </a:rPr>
              <a:t> </a:t>
            </a:r>
            <a:r>
              <a:rPr lang="en-US" altLang="ko-KR" sz="3200" dirty="0" err="1" smtClean="0">
                <a:solidFill>
                  <a:srgbClr val="0D0D0D"/>
                </a:solidFill>
                <a:latin typeface="Arial" charset="0"/>
              </a:rPr>
              <a:t>kendini</a:t>
            </a:r>
            <a:r>
              <a:rPr lang="en-US" altLang="ko-KR" sz="3200" dirty="0" smtClean="0">
                <a:solidFill>
                  <a:srgbClr val="0D0D0D"/>
                </a:solidFill>
                <a:latin typeface="Arial" charset="0"/>
              </a:rPr>
              <a:t> </a:t>
            </a:r>
            <a:r>
              <a:rPr lang="en-US" altLang="ko-KR" sz="3200" dirty="0" err="1" smtClean="0">
                <a:solidFill>
                  <a:srgbClr val="0D0D0D"/>
                </a:solidFill>
                <a:latin typeface="Arial" charset="0"/>
              </a:rPr>
              <a:t>sınırlayıcı</a:t>
            </a:r>
            <a:r>
              <a:rPr lang="en-US" altLang="ko-KR" sz="3200" dirty="0" smtClean="0">
                <a:solidFill>
                  <a:srgbClr val="0D0D0D"/>
                </a:solidFill>
                <a:latin typeface="Arial" charset="0"/>
              </a:rPr>
              <a:t> </a:t>
            </a:r>
            <a:r>
              <a:rPr lang="en-US" altLang="ko-KR" sz="3200" dirty="0" err="1" smtClean="0">
                <a:solidFill>
                  <a:srgbClr val="0D0D0D"/>
                </a:solidFill>
                <a:latin typeface="Arial" charset="0"/>
              </a:rPr>
              <a:t>niteliktedir</a:t>
            </a:r>
            <a:r>
              <a:rPr lang="en-US" altLang="ko-KR" sz="3200" dirty="0" smtClean="0">
                <a:solidFill>
                  <a:srgbClr val="0D0D0D"/>
                </a:solidFill>
                <a:latin typeface="Arial" charset="0"/>
              </a:rPr>
              <a:t>.</a:t>
            </a:r>
            <a:endParaRPr lang="tr-TR" altLang="ko-KR" sz="3200" dirty="0" smtClean="0">
              <a:solidFill>
                <a:srgbClr val="0D0D0D"/>
              </a:solidFill>
              <a:latin typeface="Arial" charset="0"/>
            </a:endParaRPr>
          </a:p>
          <a:p>
            <a:pPr marL="420370" indent="-384175">
              <a:lnSpc>
                <a:spcPct val="92000"/>
              </a:lnSpc>
              <a:spcBef>
                <a:spcPts val="0"/>
              </a:spcBef>
              <a:buClr>
                <a:srgbClr val="6EA0B0"/>
              </a:buClr>
              <a:buFont typeface="Wingdings 2"/>
              <a:buChar char=""/>
            </a:pPr>
            <a:r>
              <a:rPr lang="tr-TR" altLang="ko-KR" sz="3200" dirty="0" smtClean="0">
                <a:solidFill>
                  <a:srgbClr val="0D0D0D"/>
                </a:solidFill>
                <a:latin typeface="Arial" charset="0"/>
              </a:rPr>
              <a:t>Hastalar bazen uzun bir dönemi ataksız geçirebilir.</a:t>
            </a:r>
          </a:p>
          <a:p>
            <a:pPr marL="420370" indent="-384175">
              <a:lnSpc>
                <a:spcPct val="92000"/>
              </a:lnSpc>
              <a:spcBef>
                <a:spcPts val="0"/>
              </a:spcBef>
              <a:buClr>
                <a:srgbClr val="6EA0B0"/>
              </a:buClr>
              <a:buFont typeface="Wingdings 2"/>
              <a:buChar char=""/>
            </a:pPr>
            <a:r>
              <a:rPr lang="tr-TR" altLang="ko-KR" sz="3200" dirty="0" smtClean="0">
                <a:solidFill>
                  <a:srgbClr val="0D0D0D"/>
                </a:solidFill>
                <a:latin typeface="Arial" charset="0"/>
              </a:rPr>
              <a:t>Tetikleyici etmenler genellikle bilinmemektedir.</a:t>
            </a:r>
          </a:p>
          <a:p>
            <a:pPr marL="722122" lvl="1" indent="-384175">
              <a:lnSpc>
                <a:spcPct val="92000"/>
              </a:lnSpc>
              <a:spcBef>
                <a:spcPts val="0"/>
              </a:spcBef>
              <a:buClr>
                <a:srgbClr val="6EA0B0"/>
              </a:buClr>
              <a:buFont typeface="Wingdings 2"/>
              <a:buChar char=""/>
            </a:pPr>
            <a:r>
              <a:rPr lang="tr-TR" altLang="ko-KR" sz="2800" dirty="0" smtClean="0">
                <a:solidFill>
                  <a:srgbClr val="0D0D0D"/>
                </a:solidFill>
                <a:latin typeface="Arial" charset="0"/>
              </a:rPr>
              <a:t>Enfeksiyon /stres?</a:t>
            </a:r>
          </a:p>
          <a:p>
            <a:pPr marL="420370" indent="-384175">
              <a:lnSpc>
                <a:spcPct val="92000"/>
              </a:lnSpc>
              <a:spcBef>
                <a:spcPts val="0"/>
              </a:spcBef>
              <a:buClr>
                <a:srgbClr val="6EA0B0"/>
              </a:buClr>
              <a:buFont typeface="Wingdings 2"/>
              <a:buChar char=""/>
            </a:pPr>
            <a:endParaRPr lang="tr-TR" altLang="ko-KR" sz="3200" dirty="0" smtClean="0"/>
          </a:p>
          <a:p>
            <a:endParaRPr lang="tr-T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Ailesel Akdeniz Ateşi-4</a:t>
            </a: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412776"/>
            <a:ext cx="7467600" cy="5069160"/>
          </a:xfrm>
        </p:spPr>
        <p:txBody>
          <a:bodyPr>
            <a:normAutofit/>
          </a:bodyPr>
          <a:lstStyle/>
          <a:p>
            <a:pPr marL="420370" indent="-384175">
              <a:lnSpc>
                <a:spcPct val="92000"/>
              </a:lnSpc>
              <a:spcBef>
                <a:spcPts val="0"/>
              </a:spcBef>
              <a:buClr>
                <a:srgbClr val="6EA0B0"/>
              </a:buClr>
              <a:buFont typeface="Wingdings 2"/>
              <a:buChar char=""/>
            </a:pPr>
            <a:r>
              <a:rPr lang="tr-TR" altLang="ko-K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Major</a:t>
            </a:r>
            <a:r>
              <a:rPr lang="tr-TR" altLang="ko-K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kriterler:</a:t>
            </a:r>
          </a:p>
          <a:p>
            <a:pPr marL="722122" lvl="1" indent="-384175">
              <a:lnSpc>
                <a:spcPct val="92000"/>
              </a:lnSpc>
              <a:spcBef>
                <a:spcPts val="0"/>
              </a:spcBef>
              <a:buClr>
                <a:srgbClr val="6EA0B0"/>
              </a:buClr>
              <a:buFont typeface="Arial" pitchFamily="34" charset="0"/>
              <a:buChar char="•"/>
            </a:pPr>
            <a:r>
              <a:rPr lang="tr-TR" altLang="ko-KR" sz="28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Tekrarlayan ateş ataklarına peritonit, </a:t>
            </a:r>
            <a:r>
              <a:rPr lang="tr-TR" altLang="ko-KR" sz="28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plörit</a:t>
            </a:r>
            <a:r>
              <a:rPr lang="tr-TR" altLang="ko-KR" sz="28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ve/veya </a:t>
            </a:r>
            <a:r>
              <a:rPr lang="tr-TR" altLang="ko-KR" sz="28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sinovitin</a:t>
            </a:r>
            <a:r>
              <a:rPr lang="tr-TR" altLang="ko-KR" sz="28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eşlik etmesi</a:t>
            </a:r>
          </a:p>
          <a:p>
            <a:pPr marL="722122" lvl="1" indent="-384175">
              <a:lnSpc>
                <a:spcPct val="92000"/>
              </a:lnSpc>
              <a:spcBef>
                <a:spcPts val="0"/>
              </a:spcBef>
              <a:buClr>
                <a:srgbClr val="6EA0B0"/>
              </a:buClr>
              <a:buFont typeface="Arial" pitchFamily="34" charset="0"/>
              <a:buChar char="•"/>
            </a:pPr>
            <a:r>
              <a:rPr lang="tr-TR" altLang="ko-KR" sz="28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Başka bir hastalık olmaksızın AA tipi </a:t>
            </a:r>
            <a:r>
              <a:rPr lang="tr-TR" altLang="ko-KR" sz="28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amiloidozun</a:t>
            </a:r>
            <a:r>
              <a:rPr lang="tr-TR" altLang="ko-KR" sz="28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olması</a:t>
            </a:r>
          </a:p>
          <a:p>
            <a:pPr marL="722122" lvl="1" indent="-384175">
              <a:lnSpc>
                <a:spcPct val="92000"/>
              </a:lnSpc>
              <a:spcBef>
                <a:spcPts val="0"/>
              </a:spcBef>
              <a:buClr>
                <a:srgbClr val="6EA0B0"/>
              </a:buClr>
              <a:buFont typeface="Arial" pitchFamily="34" charset="0"/>
              <a:buChar char="•"/>
            </a:pPr>
            <a:r>
              <a:rPr lang="tr-TR" altLang="ko-KR" sz="28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Kolşisin</a:t>
            </a:r>
            <a:r>
              <a:rPr lang="tr-TR" altLang="ko-KR" sz="28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tr-TR" altLang="ko-KR" sz="2800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profilaksisine</a:t>
            </a:r>
            <a:r>
              <a:rPr lang="tr-TR" altLang="ko-KR" sz="2800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iyi yanıt alınması</a:t>
            </a:r>
            <a:endParaRPr lang="tr-TR" altLang="ko-KR" i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420370" indent="-384175">
              <a:lnSpc>
                <a:spcPct val="92000"/>
              </a:lnSpc>
              <a:spcBef>
                <a:spcPts val="0"/>
              </a:spcBef>
              <a:buClr>
                <a:srgbClr val="6EA0B0"/>
              </a:buClr>
              <a:buFont typeface="Wingdings 2"/>
              <a:buChar char=""/>
            </a:pPr>
            <a:r>
              <a:rPr lang="tr-TR" altLang="ko-K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Minör kriterler:</a:t>
            </a:r>
          </a:p>
          <a:p>
            <a:pPr marL="722122" lvl="1" indent="-384175">
              <a:lnSpc>
                <a:spcPct val="92000"/>
              </a:lnSpc>
              <a:spcBef>
                <a:spcPts val="0"/>
              </a:spcBef>
              <a:buClr>
                <a:srgbClr val="6EA0B0"/>
              </a:buClr>
              <a:buFont typeface="Arial" pitchFamily="34" charset="0"/>
              <a:buChar char="•"/>
            </a:pPr>
            <a:r>
              <a:rPr lang="tr-TR" altLang="ko-KR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Tekrarlayan ateş</a:t>
            </a:r>
          </a:p>
          <a:p>
            <a:pPr marL="722122" lvl="1" indent="-384175">
              <a:lnSpc>
                <a:spcPct val="92000"/>
              </a:lnSpc>
              <a:spcBef>
                <a:spcPts val="0"/>
              </a:spcBef>
              <a:buClr>
                <a:srgbClr val="6EA0B0"/>
              </a:buClr>
              <a:buFont typeface="Arial" pitchFamily="34" charset="0"/>
              <a:buChar char="•"/>
            </a:pPr>
            <a:r>
              <a:rPr lang="tr-TR" altLang="ko-KR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Erizipel</a:t>
            </a:r>
            <a:r>
              <a:rPr lang="tr-TR" altLang="ko-KR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benzeri </a:t>
            </a:r>
            <a:r>
              <a:rPr lang="tr-TR" altLang="ko-KR" i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eritem</a:t>
            </a:r>
            <a:endParaRPr lang="tr-TR" altLang="ko-KR" i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722122" lvl="1" indent="-384175">
              <a:lnSpc>
                <a:spcPct val="92000"/>
              </a:lnSpc>
              <a:spcBef>
                <a:spcPts val="0"/>
              </a:spcBef>
              <a:buClr>
                <a:srgbClr val="6EA0B0"/>
              </a:buClr>
              <a:buFont typeface="Arial" pitchFamily="34" charset="0"/>
              <a:buChar char="•"/>
            </a:pPr>
            <a:r>
              <a:rPr lang="tr-TR" altLang="ko-KR" i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Birinci dereceden akrabalarda FMF olması</a:t>
            </a:r>
          </a:p>
          <a:p>
            <a:pPr marL="722122" lvl="1" indent="-384175">
              <a:lnSpc>
                <a:spcPct val="92000"/>
              </a:lnSpc>
              <a:spcBef>
                <a:spcPts val="0"/>
              </a:spcBef>
              <a:buClr>
                <a:srgbClr val="6EA0B0"/>
              </a:buClr>
              <a:buNone/>
            </a:pPr>
            <a:endParaRPr lang="tr-TR" altLang="ko-KR" sz="28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955"/>
            <a:ext cx="7468235" cy="1143635"/>
          </a:xfrm>
        </p:spPr>
        <p:txBody>
          <a:bodyPr wrap="square" lIns="91440" tIns="45720" rIns="91440" bIns="45720" anchor="ctr">
            <a:norm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" charset="0"/>
                <a:ea typeface="" charset="0"/>
              </a:rPr>
              <a:t>Ailesel </a:t>
            </a:r>
            <a:r>
              <a:rPr lang="en-US" altLang="ko-KR" sz="46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" charset="0"/>
                <a:ea typeface="" charset="0"/>
              </a:rPr>
              <a:t>Akdeniz</a:t>
            </a:r>
            <a:r>
              <a:rPr lang="en-US" altLang="ko-KR" sz="4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" charset="0"/>
                <a:ea typeface="" charset="0"/>
              </a:rPr>
              <a:t> </a:t>
            </a:r>
            <a:r>
              <a:rPr lang="en-US" altLang="ko-KR" sz="46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" charset="0"/>
                <a:ea typeface="" charset="0"/>
              </a:rPr>
              <a:t>Ateşi</a:t>
            </a:r>
            <a:r>
              <a:rPr lang="tr-TR" altLang="ko-KR" sz="4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" charset="0"/>
                <a:ea typeface="" charset="0"/>
              </a:rPr>
              <a:t>-5</a:t>
            </a:r>
            <a:endParaRPr lang="ko-KR" altLang="en-US" sz="46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268760"/>
            <a:ext cx="7859395" cy="5141168"/>
          </a:xfrm>
        </p:spPr>
        <p:txBody>
          <a:bodyPr wrap="square" lIns="91440" tIns="45720" rIns="91440" bIns="45720" anchor="t">
            <a:normAutofit/>
          </a:bodyPr>
          <a:lstStyle/>
          <a:p>
            <a:pPr marL="420370" indent="-384175">
              <a:lnSpc>
                <a:spcPct val="92000"/>
              </a:lnSpc>
              <a:spcBef>
                <a:spcPts val="0"/>
              </a:spcBef>
              <a:buClr>
                <a:srgbClr val="6EA0B0"/>
              </a:buClr>
              <a:buNone/>
            </a:pPr>
            <a:endParaRPr lang="tr-TR" altLang="ko-KR" sz="2800" dirty="0" smtClean="0">
              <a:solidFill>
                <a:srgbClr val="0D0D0D"/>
              </a:solidFill>
              <a:latin typeface="Arial" charset="0"/>
            </a:endParaRPr>
          </a:p>
          <a:p>
            <a:pPr marL="420370" indent="-384175">
              <a:lnSpc>
                <a:spcPct val="92000"/>
              </a:lnSpc>
              <a:spcBef>
                <a:spcPts val="0"/>
              </a:spcBef>
              <a:buClr>
                <a:srgbClr val="6EA0B0"/>
              </a:buClr>
              <a:buFont typeface="Wingdings 2"/>
              <a:buChar char=""/>
            </a:pPr>
            <a:r>
              <a:rPr lang="tr-TR" altLang="ko-KR" sz="2800" dirty="0" smtClean="0">
                <a:solidFill>
                  <a:srgbClr val="0D0D0D"/>
                </a:solidFill>
                <a:latin typeface="Arial" charset="0"/>
              </a:rPr>
              <a:t>Bazı hastalar akut karın tablosu ile başvurabilir. </a:t>
            </a:r>
          </a:p>
          <a:p>
            <a:pPr marL="722122" lvl="1" indent="-384175">
              <a:lnSpc>
                <a:spcPct val="92000"/>
              </a:lnSpc>
              <a:spcBef>
                <a:spcPts val="0"/>
              </a:spcBef>
              <a:buClr>
                <a:srgbClr val="6EA0B0"/>
              </a:buClr>
              <a:buFont typeface="Wingdings 2"/>
              <a:buChar char=""/>
            </a:pPr>
            <a:r>
              <a:rPr lang="tr-TR" altLang="ko-KR" sz="2400" dirty="0" smtClean="0">
                <a:solidFill>
                  <a:srgbClr val="0D0D0D"/>
                </a:solidFill>
                <a:latin typeface="Arial" charset="0"/>
              </a:rPr>
              <a:t>Gereksiz </a:t>
            </a:r>
            <a:r>
              <a:rPr lang="tr-TR" altLang="ko-KR" sz="2400" dirty="0" err="1" smtClean="0">
                <a:solidFill>
                  <a:srgbClr val="0D0D0D"/>
                </a:solidFill>
                <a:latin typeface="Arial" charset="0"/>
              </a:rPr>
              <a:t>laparotomi</a:t>
            </a:r>
            <a:r>
              <a:rPr lang="tr-TR" altLang="ko-KR" sz="2400" dirty="0" smtClean="0">
                <a:solidFill>
                  <a:srgbClr val="0D0D0D"/>
                </a:solidFill>
                <a:latin typeface="Arial" charset="0"/>
              </a:rPr>
              <a:t>/</a:t>
            </a:r>
            <a:r>
              <a:rPr lang="tr-TR" altLang="ko-KR" sz="2400" dirty="0" err="1" smtClean="0">
                <a:solidFill>
                  <a:srgbClr val="0D0D0D"/>
                </a:solidFill>
                <a:latin typeface="Arial" charset="0"/>
              </a:rPr>
              <a:t>Apendektomi</a:t>
            </a:r>
            <a:endParaRPr lang="tr-TR" altLang="ko-KR" sz="2400" dirty="0" smtClean="0">
              <a:solidFill>
                <a:srgbClr val="0D0D0D"/>
              </a:solidFill>
              <a:latin typeface="Arial" charset="0"/>
            </a:endParaRPr>
          </a:p>
          <a:p>
            <a:pPr marL="420370" indent="-384175">
              <a:lnSpc>
                <a:spcPct val="92000"/>
              </a:lnSpc>
              <a:spcBef>
                <a:spcPts val="0"/>
              </a:spcBef>
              <a:buClr>
                <a:srgbClr val="6EA0B0"/>
              </a:buClr>
              <a:buFont typeface="Wingdings 2"/>
              <a:buChar char=""/>
            </a:pPr>
            <a:r>
              <a:rPr lang="tr-TR" altLang="ko-KR" sz="2800" dirty="0" smtClean="0">
                <a:solidFill>
                  <a:srgbClr val="0D0D0D"/>
                </a:solidFill>
                <a:latin typeface="Arial" charset="0"/>
              </a:rPr>
              <a:t>Ateş genellikle 38 derecenin üstündedir.</a:t>
            </a:r>
          </a:p>
          <a:p>
            <a:pPr marL="420370" indent="-384175">
              <a:lnSpc>
                <a:spcPct val="92000"/>
              </a:lnSpc>
              <a:spcBef>
                <a:spcPts val="0"/>
              </a:spcBef>
              <a:buClr>
                <a:srgbClr val="6EA0B0"/>
              </a:buClr>
              <a:buFont typeface="Wingdings 2"/>
              <a:buChar char=""/>
            </a:pPr>
            <a:r>
              <a:rPr lang="tr-TR" altLang="ko-KR" sz="2800" dirty="0" err="1" smtClean="0">
                <a:solidFill>
                  <a:srgbClr val="0D0D0D"/>
                </a:solidFill>
                <a:latin typeface="Arial" charset="0"/>
              </a:rPr>
              <a:t>Plevrit</a:t>
            </a:r>
            <a:r>
              <a:rPr lang="tr-TR" altLang="ko-KR" sz="2800" dirty="0" smtClean="0">
                <a:solidFill>
                  <a:srgbClr val="0D0D0D"/>
                </a:solidFill>
                <a:latin typeface="Arial" charset="0"/>
              </a:rPr>
              <a:t>, göğüs ağrısı ile kendini gösterir.</a:t>
            </a:r>
          </a:p>
          <a:p>
            <a:pPr marL="420370" indent="-384175">
              <a:lnSpc>
                <a:spcPct val="92000"/>
              </a:lnSpc>
              <a:spcBef>
                <a:spcPts val="0"/>
              </a:spcBef>
              <a:buClr>
                <a:srgbClr val="6EA0B0"/>
              </a:buClr>
              <a:buFont typeface="Wingdings 2"/>
              <a:buChar char=""/>
            </a:pPr>
            <a:r>
              <a:rPr lang="en-US" altLang="ko-KR" sz="2800" dirty="0" err="1" smtClean="0">
                <a:solidFill>
                  <a:srgbClr val="0D0D0D"/>
                </a:solidFill>
                <a:latin typeface="Arial" charset="0"/>
              </a:rPr>
              <a:t>Artrit</a:t>
            </a:r>
            <a:r>
              <a:rPr lang="en-US" altLang="ko-KR" sz="2800" dirty="0" smtClean="0">
                <a:solidFill>
                  <a:srgbClr val="0D0D0D"/>
                </a:solidFill>
                <a:latin typeface="Arial" charset="0"/>
              </a:rPr>
              <a:t> </a:t>
            </a:r>
            <a:r>
              <a:rPr lang="en-US" altLang="ko-KR" sz="2800" dirty="0" err="1" smtClean="0">
                <a:solidFill>
                  <a:srgbClr val="0D0D0D"/>
                </a:solidFill>
                <a:latin typeface="Arial" charset="0"/>
              </a:rPr>
              <a:t>sık</a:t>
            </a:r>
            <a:r>
              <a:rPr lang="en-US" altLang="ko-KR" sz="2800" dirty="0" smtClean="0">
                <a:solidFill>
                  <a:srgbClr val="0D0D0D"/>
                </a:solidFill>
                <a:latin typeface="Arial" charset="0"/>
              </a:rPr>
              <a:t> </a:t>
            </a:r>
            <a:r>
              <a:rPr lang="en-US" altLang="ko-KR" sz="2800" dirty="0" err="1" smtClean="0">
                <a:solidFill>
                  <a:srgbClr val="0D0D0D"/>
                </a:solidFill>
                <a:latin typeface="Arial" charset="0"/>
              </a:rPr>
              <a:t>görülen</a:t>
            </a:r>
            <a:r>
              <a:rPr lang="en-US" altLang="ko-KR" sz="2800" dirty="0" smtClean="0">
                <a:solidFill>
                  <a:srgbClr val="0D0D0D"/>
                </a:solidFill>
                <a:latin typeface="Arial" charset="0"/>
              </a:rPr>
              <a:t> </a:t>
            </a:r>
            <a:r>
              <a:rPr lang="en-US" altLang="ko-KR" sz="2800" dirty="0" err="1" smtClean="0">
                <a:solidFill>
                  <a:srgbClr val="0D0D0D"/>
                </a:solidFill>
                <a:latin typeface="Arial" charset="0"/>
              </a:rPr>
              <a:t>bir</a:t>
            </a:r>
            <a:r>
              <a:rPr lang="en-US" altLang="ko-KR" sz="2800" dirty="0" smtClean="0">
                <a:solidFill>
                  <a:srgbClr val="0D0D0D"/>
                </a:solidFill>
                <a:latin typeface="Arial" charset="0"/>
              </a:rPr>
              <a:t> </a:t>
            </a:r>
            <a:r>
              <a:rPr lang="en-US" altLang="ko-KR" sz="2800" dirty="0" err="1" smtClean="0">
                <a:solidFill>
                  <a:srgbClr val="0D0D0D"/>
                </a:solidFill>
                <a:latin typeface="Arial" charset="0"/>
              </a:rPr>
              <a:t>bulgudur</a:t>
            </a:r>
            <a:r>
              <a:rPr lang="en-US" altLang="ko-KR" sz="2800" dirty="0" smtClean="0">
                <a:solidFill>
                  <a:srgbClr val="0D0D0D"/>
                </a:solidFill>
                <a:latin typeface="Arial" charset="0"/>
              </a:rPr>
              <a:t>. (% 50)</a:t>
            </a:r>
            <a:endParaRPr lang="ko-KR" altLang="en-US" sz="2800" dirty="0" smtClean="0"/>
          </a:p>
          <a:p>
            <a:pPr marL="420370" lvl="0" indent="-384175">
              <a:lnSpc>
                <a:spcPct val="92000"/>
              </a:lnSpc>
              <a:spcBef>
                <a:spcPts val="0"/>
              </a:spcBef>
              <a:buClr>
                <a:srgbClr val="6EA0B0"/>
              </a:buClr>
              <a:buFont typeface="Wingdings 2"/>
              <a:buChar char=""/>
            </a:pPr>
            <a:r>
              <a:rPr lang="en-US" altLang="ko-KR" sz="2800" dirty="0" err="1" smtClean="0">
                <a:solidFill>
                  <a:srgbClr val="0D0D0D"/>
                </a:solidFill>
                <a:latin typeface="Arial" charset="0"/>
              </a:rPr>
              <a:t>Genellikle</a:t>
            </a:r>
            <a:r>
              <a:rPr lang="en-US" altLang="ko-KR" sz="2800" dirty="0" smtClean="0">
                <a:solidFill>
                  <a:srgbClr val="0D0D0D"/>
                </a:solidFill>
                <a:latin typeface="Arial" charset="0"/>
              </a:rPr>
              <a:t> alt </a:t>
            </a:r>
            <a:r>
              <a:rPr lang="en-US" altLang="ko-KR" sz="2800" dirty="0" err="1" smtClean="0">
                <a:solidFill>
                  <a:srgbClr val="0D0D0D"/>
                </a:solidFill>
                <a:latin typeface="Arial" charset="0"/>
              </a:rPr>
              <a:t>ekstremitelerin</a:t>
            </a:r>
            <a:r>
              <a:rPr lang="en-US" altLang="ko-KR" sz="2800" dirty="0" smtClean="0">
                <a:solidFill>
                  <a:srgbClr val="0D0D0D"/>
                </a:solidFill>
                <a:latin typeface="Arial" charset="0"/>
              </a:rPr>
              <a:t> </a:t>
            </a:r>
            <a:r>
              <a:rPr lang="en-US" altLang="ko-KR" sz="2800" dirty="0" err="1" smtClean="0">
                <a:solidFill>
                  <a:srgbClr val="0D0D0D"/>
                </a:solidFill>
                <a:latin typeface="Arial" charset="0"/>
              </a:rPr>
              <a:t>kalça</a:t>
            </a:r>
            <a:r>
              <a:rPr lang="en-US" altLang="ko-KR" sz="2800" dirty="0" smtClean="0">
                <a:solidFill>
                  <a:srgbClr val="0D0D0D"/>
                </a:solidFill>
                <a:latin typeface="Arial" charset="0"/>
              </a:rPr>
              <a:t>, </a:t>
            </a:r>
            <a:r>
              <a:rPr lang="en-US" altLang="ko-KR" sz="2800" dirty="0" err="1" smtClean="0">
                <a:solidFill>
                  <a:srgbClr val="0D0D0D"/>
                </a:solidFill>
                <a:latin typeface="Arial" charset="0"/>
              </a:rPr>
              <a:t>diz</a:t>
            </a:r>
            <a:r>
              <a:rPr lang="en-US" altLang="ko-KR" sz="2800" dirty="0" smtClean="0">
                <a:solidFill>
                  <a:srgbClr val="0D0D0D"/>
                </a:solidFill>
                <a:latin typeface="Arial" charset="0"/>
              </a:rPr>
              <a:t>, </a:t>
            </a:r>
            <a:r>
              <a:rPr lang="en-US" altLang="ko-KR" sz="2800" dirty="0" err="1" smtClean="0">
                <a:solidFill>
                  <a:srgbClr val="0D0D0D"/>
                </a:solidFill>
                <a:latin typeface="Arial" charset="0"/>
              </a:rPr>
              <a:t>ayak</a:t>
            </a:r>
            <a:r>
              <a:rPr lang="en-US" altLang="ko-KR" sz="2800" dirty="0" smtClean="0">
                <a:solidFill>
                  <a:srgbClr val="0D0D0D"/>
                </a:solidFill>
                <a:latin typeface="Arial" charset="0"/>
              </a:rPr>
              <a:t> </a:t>
            </a:r>
            <a:r>
              <a:rPr lang="en-US" altLang="ko-KR" sz="2800" dirty="0" err="1" smtClean="0">
                <a:solidFill>
                  <a:srgbClr val="0D0D0D"/>
                </a:solidFill>
                <a:latin typeface="Arial" charset="0"/>
              </a:rPr>
              <a:t>bileği</a:t>
            </a:r>
            <a:r>
              <a:rPr lang="en-US" altLang="ko-KR" sz="2800" dirty="0" smtClean="0">
                <a:solidFill>
                  <a:srgbClr val="0D0D0D"/>
                </a:solidFill>
                <a:latin typeface="Arial" charset="0"/>
              </a:rPr>
              <a:t> </a:t>
            </a:r>
            <a:r>
              <a:rPr lang="en-US" altLang="ko-KR" sz="2800" dirty="0" err="1" smtClean="0">
                <a:solidFill>
                  <a:srgbClr val="0D0D0D"/>
                </a:solidFill>
                <a:latin typeface="Arial" charset="0"/>
              </a:rPr>
              <a:t>gibi</a:t>
            </a:r>
            <a:r>
              <a:rPr lang="en-US" altLang="ko-KR" sz="2800" dirty="0" smtClean="0">
                <a:solidFill>
                  <a:srgbClr val="0D0D0D"/>
                </a:solidFill>
                <a:latin typeface="Arial" charset="0"/>
              </a:rPr>
              <a:t> </a:t>
            </a:r>
            <a:r>
              <a:rPr lang="en-US" altLang="ko-KR" sz="2800" dirty="0" err="1" smtClean="0">
                <a:solidFill>
                  <a:srgbClr val="0D0D0D"/>
                </a:solidFill>
                <a:latin typeface="Arial" charset="0"/>
              </a:rPr>
              <a:t>büyük</a:t>
            </a:r>
            <a:r>
              <a:rPr lang="en-US" altLang="ko-KR" sz="2800" dirty="0" smtClean="0">
                <a:solidFill>
                  <a:srgbClr val="0D0D0D"/>
                </a:solidFill>
                <a:latin typeface="Arial" charset="0"/>
              </a:rPr>
              <a:t> </a:t>
            </a:r>
            <a:r>
              <a:rPr lang="en-US" altLang="ko-KR" sz="2800" dirty="0" err="1" smtClean="0">
                <a:solidFill>
                  <a:srgbClr val="0D0D0D"/>
                </a:solidFill>
                <a:latin typeface="Arial" charset="0"/>
              </a:rPr>
              <a:t>eklemlerine</a:t>
            </a:r>
            <a:r>
              <a:rPr lang="en-US" altLang="ko-KR" sz="2800" dirty="0" smtClean="0">
                <a:solidFill>
                  <a:srgbClr val="0D0D0D"/>
                </a:solidFill>
                <a:latin typeface="Arial" charset="0"/>
              </a:rPr>
              <a:t> </a:t>
            </a:r>
            <a:r>
              <a:rPr lang="en-US" altLang="ko-KR" sz="2800" dirty="0" err="1" smtClean="0">
                <a:solidFill>
                  <a:srgbClr val="0D0D0D"/>
                </a:solidFill>
                <a:latin typeface="Arial" charset="0"/>
              </a:rPr>
              <a:t>lokalizedir</a:t>
            </a:r>
            <a:r>
              <a:rPr lang="en-US" altLang="ko-KR" sz="2800" dirty="0" smtClean="0">
                <a:solidFill>
                  <a:srgbClr val="0D0D0D"/>
                </a:solidFill>
                <a:latin typeface="Arial" charset="0"/>
              </a:rPr>
              <a:t>.</a:t>
            </a:r>
            <a:endParaRPr lang="tr-TR" altLang="ko-KR" sz="2800" dirty="0" smtClean="0">
              <a:solidFill>
                <a:srgbClr val="0D0D0D"/>
              </a:solidFill>
              <a:latin typeface="Arial" charset="0"/>
            </a:endParaRPr>
          </a:p>
          <a:p>
            <a:pPr marL="420370" lvl="0" indent="-384175">
              <a:lnSpc>
                <a:spcPct val="92000"/>
              </a:lnSpc>
              <a:spcBef>
                <a:spcPts val="0"/>
              </a:spcBef>
              <a:buClr>
                <a:srgbClr val="6EA0B0"/>
              </a:buClr>
              <a:buFont typeface="Wingdings 2"/>
              <a:buChar char=""/>
            </a:pPr>
            <a:r>
              <a:rPr lang="tr-TR" altLang="ko-KR" sz="2800" dirty="0" smtClean="0">
                <a:solidFill>
                  <a:srgbClr val="0D0D0D"/>
                </a:solidFill>
                <a:latin typeface="Arial" charset="0"/>
              </a:rPr>
              <a:t>Sıklıkla kendi kendini sınırlayan, sekelsiz iyileşen ve kısa süren </a:t>
            </a:r>
            <a:r>
              <a:rPr lang="tr-TR" altLang="ko-KR" sz="2800" dirty="0" err="1" smtClean="0">
                <a:solidFill>
                  <a:srgbClr val="0D0D0D"/>
                </a:solidFill>
                <a:latin typeface="Arial" charset="0"/>
              </a:rPr>
              <a:t>monoartrit</a:t>
            </a:r>
            <a:r>
              <a:rPr lang="tr-TR" altLang="ko-KR" sz="2800" dirty="0" smtClean="0">
                <a:solidFill>
                  <a:srgbClr val="0D0D0D"/>
                </a:solidFill>
                <a:latin typeface="Arial" charset="0"/>
              </a:rPr>
              <a:t> şeklindedir.</a:t>
            </a:r>
          </a:p>
          <a:p>
            <a:pPr marL="420370" lvl="0" indent="-384175">
              <a:lnSpc>
                <a:spcPct val="92000"/>
              </a:lnSpc>
              <a:spcBef>
                <a:spcPts val="0"/>
              </a:spcBef>
              <a:buClr>
                <a:srgbClr val="6EA0B0"/>
              </a:buClr>
              <a:buNone/>
            </a:pPr>
            <a:endParaRPr lang="ko-KR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955"/>
            <a:ext cx="7468235" cy="1143635"/>
          </a:xfrm>
        </p:spPr>
        <p:txBody>
          <a:bodyPr wrap="square" lIns="91440" tIns="45720" rIns="91440" bIns="45720" anchor="ctr">
            <a:norm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" charset="0"/>
                <a:ea typeface="" charset="0"/>
              </a:rPr>
              <a:t>Ailesel </a:t>
            </a:r>
            <a:r>
              <a:rPr lang="en-US" altLang="ko-KR" sz="46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" charset="0"/>
                <a:ea typeface="" charset="0"/>
              </a:rPr>
              <a:t>Akdeniz</a:t>
            </a:r>
            <a:r>
              <a:rPr lang="en-US" altLang="ko-KR" sz="4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" charset="0"/>
                <a:ea typeface="" charset="0"/>
              </a:rPr>
              <a:t> </a:t>
            </a:r>
            <a:r>
              <a:rPr lang="en-US" altLang="ko-KR" sz="46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" charset="0"/>
                <a:ea typeface="" charset="0"/>
              </a:rPr>
              <a:t>Ateşi</a:t>
            </a:r>
            <a:r>
              <a:rPr lang="tr-TR" altLang="ko-KR" sz="4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" charset="0"/>
                <a:ea typeface="" charset="0"/>
              </a:rPr>
              <a:t>-6</a:t>
            </a:r>
            <a:endParaRPr lang="ko-KR" altLang="en-US" sz="46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340768"/>
            <a:ext cx="7859395" cy="5069160"/>
          </a:xfrm>
        </p:spPr>
        <p:txBody>
          <a:bodyPr wrap="square" lIns="91440" tIns="45720" rIns="91440" bIns="45720" anchor="t">
            <a:normAutofit/>
          </a:bodyPr>
          <a:lstStyle/>
          <a:p>
            <a:pPr marL="420370" indent="-384175">
              <a:lnSpc>
                <a:spcPct val="92000"/>
              </a:lnSpc>
              <a:spcBef>
                <a:spcPts val="0"/>
              </a:spcBef>
              <a:buClr>
                <a:srgbClr val="6EA0B0"/>
              </a:buClr>
            </a:pPr>
            <a:r>
              <a:rPr lang="tr-TR" altLang="ko-KR" sz="2800" dirty="0" smtClean="0">
                <a:solidFill>
                  <a:srgbClr val="0D0D0D"/>
                </a:solidFill>
                <a:latin typeface="Arial" charset="0"/>
              </a:rPr>
              <a:t>Genç erkek h</a:t>
            </a:r>
            <a:r>
              <a:rPr lang="tr-TR" altLang="ko-K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astalar </a:t>
            </a:r>
            <a:r>
              <a:rPr lang="tr-TR" altLang="ko-K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skrotal</a:t>
            </a:r>
            <a:r>
              <a:rPr lang="tr-TR" altLang="ko-K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ödem ve hassasiyetle başvurabilirler.</a:t>
            </a:r>
          </a:p>
          <a:p>
            <a:pPr marL="420370" indent="-384175">
              <a:lnSpc>
                <a:spcPct val="92000"/>
              </a:lnSpc>
              <a:spcBef>
                <a:spcPts val="0"/>
              </a:spcBef>
              <a:buClr>
                <a:srgbClr val="6EA0B0"/>
              </a:buClr>
            </a:pPr>
            <a:r>
              <a:rPr lang="tr-TR" altLang="ko-K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charset="0"/>
              </a:rPr>
              <a:t>Hastaların %1’inden azında </a:t>
            </a:r>
            <a:r>
              <a:rPr lang="tr-TR" altLang="ko-K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charset="0"/>
              </a:rPr>
              <a:t>perikardit</a:t>
            </a:r>
            <a:r>
              <a:rPr lang="tr-TR" altLang="ko-K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charset="0"/>
              </a:rPr>
              <a:t> görülebilir.</a:t>
            </a:r>
          </a:p>
          <a:p>
            <a:pPr marL="420370" indent="-384175">
              <a:lnSpc>
                <a:spcPct val="92000"/>
              </a:lnSpc>
              <a:spcBef>
                <a:spcPts val="0"/>
              </a:spcBef>
              <a:buClr>
                <a:srgbClr val="6EA0B0"/>
              </a:buClr>
            </a:pPr>
            <a:r>
              <a:rPr lang="tr-TR" altLang="ko-K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charset="0"/>
              </a:rPr>
              <a:t>FMF’de</a:t>
            </a:r>
            <a:r>
              <a:rPr lang="tr-TR" altLang="ko-K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charset="0"/>
              </a:rPr>
              <a:t> atakları kontrol altına alabilmek ve </a:t>
            </a:r>
            <a:r>
              <a:rPr lang="tr-TR" altLang="ko-K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charset="0"/>
              </a:rPr>
              <a:t>amiloidozis</a:t>
            </a:r>
            <a:r>
              <a:rPr lang="tr-TR" altLang="ko-K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charset="0"/>
              </a:rPr>
              <a:t> gelişimini önleyebilmek amacıyla kullanılabilen tek ilaç; </a:t>
            </a:r>
            <a:r>
              <a:rPr lang="tr-TR" altLang="ko-K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charset="0"/>
              </a:rPr>
              <a:t>kolşisindir</a:t>
            </a:r>
            <a:r>
              <a:rPr lang="tr-TR" altLang="ko-K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charset="0"/>
              </a:rPr>
              <a:t>.</a:t>
            </a:r>
          </a:p>
          <a:p>
            <a:pPr marL="420370" indent="-384175">
              <a:lnSpc>
                <a:spcPct val="92000"/>
              </a:lnSpc>
              <a:spcBef>
                <a:spcPts val="0"/>
              </a:spcBef>
              <a:buClr>
                <a:srgbClr val="6EA0B0"/>
              </a:buClr>
            </a:pPr>
            <a:r>
              <a:rPr lang="tr-TR" altLang="ko-K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charset="0"/>
              </a:rPr>
              <a:t>Yeterli dozlarda kullanıldığında atak sayısında belirgin azalmaya sebep olmaktadır.</a:t>
            </a:r>
          </a:p>
          <a:p>
            <a:pPr marL="420370" indent="-384175">
              <a:lnSpc>
                <a:spcPct val="92000"/>
              </a:lnSpc>
              <a:spcBef>
                <a:spcPts val="0"/>
              </a:spcBef>
              <a:buClr>
                <a:srgbClr val="6EA0B0"/>
              </a:buClr>
            </a:pPr>
            <a:r>
              <a:rPr lang="tr-TR" altLang="ko-KR" sz="28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charset="0"/>
              </a:rPr>
              <a:t>İshal, geri dönüşümlü </a:t>
            </a:r>
            <a:r>
              <a:rPr lang="tr-TR" altLang="ko-KR" sz="2800" i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charset="0"/>
              </a:rPr>
              <a:t>myopati</a:t>
            </a:r>
            <a:r>
              <a:rPr lang="tr-TR" altLang="ko-KR" sz="2800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tr-TR" altLang="ko-K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charset="0"/>
              </a:rPr>
              <a:t>ve </a:t>
            </a:r>
            <a:r>
              <a:rPr lang="tr-TR" altLang="ko-KR" sz="2800" i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charset="0"/>
              </a:rPr>
              <a:t>lökopeni</a:t>
            </a:r>
            <a:r>
              <a:rPr lang="tr-TR" altLang="ko-KR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charset="0"/>
              </a:rPr>
              <a:t> yapabilir.</a:t>
            </a:r>
          </a:p>
          <a:p>
            <a:pPr marL="420370" indent="-384175">
              <a:lnSpc>
                <a:spcPct val="92000"/>
              </a:lnSpc>
              <a:spcBef>
                <a:spcPts val="0"/>
              </a:spcBef>
              <a:buClr>
                <a:srgbClr val="6EA0B0"/>
              </a:buClr>
            </a:pPr>
            <a:r>
              <a:rPr lang="tr-TR" altLang="ko-KR" sz="2800" dirty="0" err="1" smtClean="0">
                <a:solidFill>
                  <a:srgbClr val="0D0D0D"/>
                </a:solidFill>
                <a:latin typeface="Arial" charset="0"/>
              </a:rPr>
              <a:t>Azospermi</a:t>
            </a:r>
            <a:r>
              <a:rPr lang="tr-TR" altLang="ko-KR" sz="2800" dirty="0" smtClean="0">
                <a:solidFill>
                  <a:srgbClr val="0D0D0D"/>
                </a:solidFill>
                <a:latin typeface="Arial" charset="0"/>
              </a:rPr>
              <a:t>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955"/>
            <a:ext cx="7468235" cy="1143635"/>
          </a:xfrm>
        </p:spPr>
        <p:txBody>
          <a:bodyPr wrap="square" lIns="91440" tIns="45720" rIns="91440" bIns="45720" anchor="ctr">
            <a:normAutofit/>
          </a:bodyPr>
          <a:lstStyle/>
          <a:p>
            <a:pPr marL="0" indent="0" algn="l" defTabSz="914400" latinLnBrk="0">
              <a:lnSpc>
                <a:spcPct val="102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ko-KR" sz="4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" charset="0"/>
                <a:ea typeface="" charset="0"/>
              </a:rPr>
              <a:t>Ailesel </a:t>
            </a:r>
            <a:r>
              <a:rPr lang="en-US" altLang="ko-KR" sz="46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" charset="0"/>
                <a:ea typeface="" charset="0"/>
              </a:rPr>
              <a:t>Akdeniz</a:t>
            </a:r>
            <a:r>
              <a:rPr lang="en-US" altLang="ko-KR" sz="4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" charset="0"/>
                <a:ea typeface="" charset="0"/>
              </a:rPr>
              <a:t> </a:t>
            </a:r>
            <a:r>
              <a:rPr lang="en-US" altLang="ko-KR" sz="46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" charset="0"/>
                <a:ea typeface="" charset="0"/>
              </a:rPr>
              <a:t>Ateşi</a:t>
            </a:r>
            <a:r>
              <a:rPr lang="tr-TR" altLang="ko-KR" sz="4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" charset="0"/>
                <a:ea typeface="" charset="0"/>
              </a:rPr>
              <a:t>-7</a:t>
            </a:r>
            <a:endParaRPr lang="ko-KR" altLang="en-US" sz="46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340768"/>
            <a:ext cx="7859395" cy="5069160"/>
          </a:xfrm>
        </p:spPr>
        <p:txBody>
          <a:bodyPr wrap="square" lIns="91440" tIns="45720" rIns="91440" bIns="45720" anchor="t">
            <a:normAutofit lnSpcReduction="10000"/>
          </a:bodyPr>
          <a:lstStyle/>
          <a:p>
            <a:pPr marL="420370" indent="-384175">
              <a:lnSpc>
                <a:spcPct val="92000"/>
              </a:lnSpc>
              <a:spcBef>
                <a:spcPts val="0"/>
              </a:spcBef>
              <a:buClr>
                <a:srgbClr val="6EA0B0"/>
              </a:buClr>
            </a:pPr>
            <a:r>
              <a:rPr lang="tr-TR" altLang="ko-KR" sz="2800" dirty="0" err="1" smtClean="0">
                <a:solidFill>
                  <a:srgbClr val="0D0D0D"/>
                </a:solidFill>
                <a:latin typeface="Arial" charset="0"/>
              </a:rPr>
              <a:t>Kolşisin</a:t>
            </a:r>
            <a:r>
              <a:rPr lang="tr-TR" altLang="ko-KR" sz="2800" dirty="0" smtClean="0">
                <a:solidFill>
                  <a:srgbClr val="0D0D0D"/>
                </a:solidFill>
                <a:latin typeface="Arial" charset="0"/>
              </a:rPr>
              <a:t> lökosit </a:t>
            </a:r>
            <a:r>
              <a:rPr lang="tr-TR" altLang="ko-KR" sz="2800" dirty="0" err="1" smtClean="0">
                <a:solidFill>
                  <a:srgbClr val="0D0D0D"/>
                </a:solidFill>
                <a:latin typeface="Arial" charset="0"/>
              </a:rPr>
              <a:t>kemotaksisini</a:t>
            </a:r>
            <a:r>
              <a:rPr lang="tr-TR" altLang="ko-KR" sz="2800" dirty="0" smtClean="0">
                <a:solidFill>
                  <a:srgbClr val="0D0D0D"/>
                </a:solidFill>
                <a:latin typeface="Arial" charset="0"/>
              </a:rPr>
              <a:t> engelleyerek </a:t>
            </a:r>
            <a:r>
              <a:rPr lang="tr-TR" altLang="ko-KR" sz="2800" dirty="0" err="1" smtClean="0">
                <a:solidFill>
                  <a:srgbClr val="0D0D0D"/>
                </a:solidFill>
                <a:latin typeface="Arial" charset="0"/>
              </a:rPr>
              <a:t>antienflamatuar</a:t>
            </a:r>
            <a:r>
              <a:rPr lang="tr-TR" altLang="ko-KR" sz="2800" dirty="0" smtClean="0">
                <a:solidFill>
                  <a:srgbClr val="0D0D0D"/>
                </a:solidFill>
                <a:latin typeface="Arial" charset="0"/>
              </a:rPr>
              <a:t> etkinlik göstermektedir.</a:t>
            </a:r>
          </a:p>
          <a:p>
            <a:pPr marL="420370" indent="-384175">
              <a:lnSpc>
                <a:spcPct val="92000"/>
              </a:lnSpc>
              <a:spcBef>
                <a:spcPts val="0"/>
              </a:spcBef>
              <a:buClr>
                <a:srgbClr val="6EA0B0"/>
              </a:buClr>
            </a:pPr>
            <a:r>
              <a:rPr lang="tr-TR" altLang="ko-KR" sz="2800" dirty="0" err="1" smtClean="0">
                <a:solidFill>
                  <a:srgbClr val="0D0D0D"/>
                </a:solidFill>
                <a:latin typeface="Arial" charset="0"/>
              </a:rPr>
              <a:t>Kolşisin</a:t>
            </a:r>
            <a:r>
              <a:rPr lang="tr-TR" altLang="ko-KR" sz="2800" dirty="0" smtClean="0">
                <a:solidFill>
                  <a:srgbClr val="0D0D0D"/>
                </a:solidFill>
                <a:latin typeface="Arial" charset="0"/>
              </a:rPr>
              <a:t> </a:t>
            </a:r>
            <a:r>
              <a:rPr lang="tr-TR" altLang="ko-KR" sz="2800" dirty="0" err="1" smtClean="0">
                <a:solidFill>
                  <a:srgbClr val="0D0D0D"/>
                </a:solidFill>
                <a:latin typeface="Arial" charset="0"/>
              </a:rPr>
              <a:t>amiloidozis</a:t>
            </a:r>
            <a:r>
              <a:rPr lang="tr-TR" altLang="ko-KR" sz="2800" dirty="0" smtClean="0">
                <a:solidFill>
                  <a:srgbClr val="0D0D0D"/>
                </a:solidFill>
                <a:latin typeface="Arial" charset="0"/>
              </a:rPr>
              <a:t> gelişmiş hastalara da verilmelidir.</a:t>
            </a:r>
          </a:p>
          <a:p>
            <a:pPr marL="420370" indent="-384175">
              <a:lnSpc>
                <a:spcPct val="92000"/>
              </a:lnSpc>
              <a:spcBef>
                <a:spcPts val="0"/>
              </a:spcBef>
              <a:buClr>
                <a:srgbClr val="6EA0B0"/>
              </a:buClr>
            </a:pPr>
            <a:r>
              <a:rPr lang="tr-TR" altLang="ko-KR" sz="2800" dirty="0" err="1" smtClean="0">
                <a:solidFill>
                  <a:srgbClr val="0D0D0D"/>
                </a:solidFill>
                <a:latin typeface="Arial" charset="0"/>
              </a:rPr>
              <a:t>Proteinüri</a:t>
            </a:r>
            <a:r>
              <a:rPr lang="tr-TR" altLang="ko-KR" sz="2800" dirty="0" smtClean="0">
                <a:solidFill>
                  <a:srgbClr val="0D0D0D"/>
                </a:solidFill>
                <a:latin typeface="Arial" charset="0"/>
              </a:rPr>
              <a:t> ve </a:t>
            </a:r>
            <a:r>
              <a:rPr lang="tr-TR" altLang="ko-KR" sz="2800" dirty="0" err="1" smtClean="0">
                <a:solidFill>
                  <a:srgbClr val="0D0D0D"/>
                </a:solidFill>
                <a:latin typeface="Arial" charset="0"/>
              </a:rPr>
              <a:t>nefrotik</a:t>
            </a:r>
            <a:r>
              <a:rPr lang="tr-TR" altLang="ko-KR" sz="2800" dirty="0" smtClean="0">
                <a:solidFill>
                  <a:srgbClr val="0D0D0D"/>
                </a:solidFill>
                <a:latin typeface="Arial" charset="0"/>
              </a:rPr>
              <a:t> sendromun düzeldiğini bildiren yayınlar vardır.</a:t>
            </a:r>
          </a:p>
          <a:p>
            <a:pPr marL="420370" indent="-384175">
              <a:lnSpc>
                <a:spcPct val="92000"/>
              </a:lnSpc>
              <a:spcBef>
                <a:spcPts val="0"/>
              </a:spcBef>
              <a:buClr>
                <a:srgbClr val="6EA0B0"/>
              </a:buClr>
            </a:pPr>
            <a:r>
              <a:rPr lang="tr-TR" altLang="ko-KR" sz="2800" dirty="0" err="1" smtClean="0">
                <a:solidFill>
                  <a:srgbClr val="0D0D0D"/>
                </a:solidFill>
                <a:latin typeface="Arial" charset="0"/>
              </a:rPr>
              <a:t>Renal</a:t>
            </a:r>
            <a:r>
              <a:rPr lang="tr-TR" altLang="ko-KR" sz="2800" dirty="0" smtClean="0">
                <a:solidFill>
                  <a:srgbClr val="0D0D0D"/>
                </a:solidFill>
                <a:latin typeface="Arial" charset="0"/>
              </a:rPr>
              <a:t> </a:t>
            </a:r>
            <a:r>
              <a:rPr lang="tr-TR" altLang="ko-KR" sz="2800" dirty="0" err="1" smtClean="0">
                <a:solidFill>
                  <a:srgbClr val="0D0D0D"/>
                </a:solidFill>
                <a:latin typeface="Arial" charset="0"/>
              </a:rPr>
              <a:t>amiloidozis</a:t>
            </a:r>
            <a:r>
              <a:rPr lang="tr-TR" altLang="ko-KR" sz="2800" dirty="0" smtClean="0">
                <a:solidFill>
                  <a:srgbClr val="0D0D0D"/>
                </a:solidFill>
                <a:latin typeface="Arial" charset="0"/>
              </a:rPr>
              <a:t> gelişmiş hastalarda </a:t>
            </a:r>
            <a:r>
              <a:rPr lang="tr-TR" altLang="ko-KR" sz="2800" dirty="0" err="1" smtClean="0">
                <a:solidFill>
                  <a:srgbClr val="0D0D0D"/>
                </a:solidFill>
                <a:latin typeface="Arial" charset="0"/>
              </a:rPr>
              <a:t>kolşisin</a:t>
            </a:r>
            <a:r>
              <a:rPr lang="tr-TR" altLang="ko-KR" sz="2800" dirty="0" smtClean="0">
                <a:solidFill>
                  <a:srgbClr val="0D0D0D"/>
                </a:solidFill>
                <a:latin typeface="Arial" charset="0"/>
              </a:rPr>
              <a:t> 2mg/gün dozunda verilmelidir.</a:t>
            </a:r>
          </a:p>
          <a:p>
            <a:pPr marL="420370" indent="-384175">
              <a:lnSpc>
                <a:spcPct val="92000"/>
              </a:lnSpc>
              <a:spcBef>
                <a:spcPts val="0"/>
              </a:spcBef>
              <a:buClr>
                <a:srgbClr val="6EA0B0"/>
              </a:buClr>
            </a:pPr>
            <a:r>
              <a:rPr lang="tr-TR" altLang="ko-KR" sz="2800" dirty="0" smtClean="0">
                <a:solidFill>
                  <a:srgbClr val="0D0D0D"/>
                </a:solidFill>
                <a:latin typeface="Arial" charset="0"/>
              </a:rPr>
              <a:t>Çocuklarda kullanılabilecek </a:t>
            </a:r>
            <a:r>
              <a:rPr lang="tr-TR" altLang="ko-KR" sz="2800" dirty="0" err="1" smtClean="0">
                <a:solidFill>
                  <a:srgbClr val="0D0D0D"/>
                </a:solidFill>
                <a:latin typeface="Arial" charset="0"/>
              </a:rPr>
              <a:t>kolşisin</a:t>
            </a:r>
            <a:r>
              <a:rPr lang="tr-TR" altLang="ko-KR" sz="2800" dirty="0" smtClean="0">
                <a:solidFill>
                  <a:srgbClr val="0D0D0D"/>
                </a:solidFill>
                <a:latin typeface="Arial" charset="0"/>
              </a:rPr>
              <a:t> dozu hakkında henüz çok belirgin bir fikir birliği yoktur. (1.5-1.8mg/gün bölünmüş dozlarda)</a:t>
            </a:r>
          </a:p>
          <a:p>
            <a:pPr marL="420370" indent="-384175">
              <a:lnSpc>
                <a:spcPct val="92000"/>
              </a:lnSpc>
              <a:spcBef>
                <a:spcPts val="0"/>
              </a:spcBef>
              <a:buClr>
                <a:srgbClr val="6EA0B0"/>
              </a:buClr>
            </a:pPr>
            <a:r>
              <a:rPr lang="tr-TR" altLang="ko-KR" sz="2800" dirty="0" smtClean="0">
                <a:solidFill>
                  <a:srgbClr val="0D0D0D"/>
                </a:solidFill>
                <a:latin typeface="Arial" charset="0"/>
              </a:rPr>
              <a:t>SAA konsantrasyonu, hastanın kliniği ve CRP düzeyleri ilaç dozunun ayarlanmasında yol göstericidir.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 descr="C:\Users\karakartal\Desktop\Adsı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8315325" cy="5895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Tekrarlayan Ateş</a:t>
            </a: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Ailesel soğuk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otoinflamatuvar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sendrom</a:t>
            </a:r>
          </a:p>
          <a:p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Soğuk ürtikerler</a:t>
            </a:r>
          </a:p>
          <a:p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Muckle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Wells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Sendromu</a:t>
            </a:r>
          </a:p>
          <a:p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Neonatal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başlangıçlı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multisistem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otoinflamatuar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hastalık (NOMID)</a:t>
            </a:r>
          </a:p>
          <a:p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Kronik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infantil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nörolojik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kutanöz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ve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artiküler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sendrom (CINCA)</a:t>
            </a:r>
          </a:p>
          <a:p>
            <a:r>
              <a:rPr lang="tr-TR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Kriyopirinopatiler</a:t>
            </a:r>
          </a:p>
          <a:p>
            <a:endParaRPr lang="tr-T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					</a:t>
            </a:r>
            <a:r>
              <a:rPr lang="tr-TR" sz="4800" dirty="0" smtClean="0">
                <a:solidFill>
                  <a:schemeClr val="accent1">
                    <a:lumMod val="75000"/>
                  </a:schemeClr>
                </a:solidFill>
              </a:rPr>
              <a:t>Teşekkürler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Periyodik Ateş</a:t>
            </a: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Tıbbi literatürde periyodik ateş ile ilgili ilk bilgilerin yer alması,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Heberden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tarafından tariflenen tablo 1802 yılın kadar ulaşmaktadır.</a:t>
            </a:r>
          </a:p>
          <a:p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Periyodik ateş ile ilgili bilgiler son 10-15 yıl içerisinde gelişme göstermiş ancak hala kesin bir görüş birliğine varılamamıştır. </a:t>
            </a:r>
          </a:p>
          <a:p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Son 6 ayda, en az 3 atak, ataklar arası en az 10 gün  aranın olduğu tekrarlanan enfeksiyonların dışlanabildiği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otoantikorların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negatif olduğu  hastalıklar grubudur.</a:t>
            </a:r>
          </a:p>
          <a:p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Klinik tabloların çoğunluğu 10 yaşından önce başlar ancak tablolar net olmadığı için tanı genellikle erişkin yaşta konulabilir.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Ateş</a:t>
            </a: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7467600" cy="5040560"/>
          </a:xfrm>
        </p:spPr>
        <p:txBody>
          <a:bodyPr>
            <a:normAutofit fontScale="77500" lnSpcReduction="20000"/>
          </a:bodyPr>
          <a:lstStyle/>
          <a:p>
            <a:r>
              <a:rPr lang="tr-TR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Okul ve kreş çocuklarında özellikle ilk yıl içerisinde ateşlenme </a:t>
            </a:r>
            <a:r>
              <a:rPr lang="tr-TR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epizodları</a:t>
            </a:r>
            <a:r>
              <a:rPr lang="tr-TR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10-12’ye kadar çıkabilir.</a:t>
            </a:r>
          </a:p>
          <a:p>
            <a:r>
              <a:rPr lang="tr-TR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Bu nedenle tekrarlayan ateşlerin en sık nedenleri enfeksiyon tablolarıdır.</a:t>
            </a:r>
          </a:p>
          <a:p>
            <a:r>
              <a:rPr lang="tr-TR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Bulgular genellikler eşit zaman dilimlerinde gelişir ancak tüm olgularda  tam bir </a:t>
            </a:r>
            <a:r>
              <a:rPr lang="tr-TR" sz="36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periyodisite</a:t>
            </a:r>
            <a:r>
              <a:rPr lang="tr-TR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yoktur.</a:t>
            </a:r>
          </a:p>
          <a:p>
            <a:r>
              <a:rPr lang="tr-TR" sz="36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Periyodik ateş sendromları:</a:t>
            </a:r>
          </a:p>
          <a:p>
            <a:pPr lvl="1"/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PFAPA</a:t>
            </a:r>
          </a:p>
          <a:p>
            <a:pPr lvl="1"/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Hiper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IgD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Sendromu</a:t>
            </a:r>
          </a:p>
          <a:p>
            <a:pPr lvl="1"/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FMF</a:t>
            </a:r>
          </a:p>
          <a:p>
            <a:pPr lvl="1"/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Siklik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nötropeni</a:t>
            </a:r>
            <a:endParaRPr lang="tr-TR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1"/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TNF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defekti</a:t>
            </a:r>
            <a:endParaRPr lang="tr-T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PFAPA</a:t>
            </a: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Klinik tablosu oldukça iyi tanımlanmış olmasına karşın hastalığa özgü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laboratuvar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bulgusunun olmayışı tanıyı güçleştirmektedir.</a:t>
            </a:r>
          </a:p>
          <a:p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Bulguları:</a:t>
            </a:r>
          </a:p>
          <a:p>
            <a:pPr lvl="1"/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Ateş</a:t>
            </a:r>
          </a:p>
          <a:p>
            <a:pPr lvl="1"/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Aftöz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stomatit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(%70)</a:t>
            </a:r>
          </a:p>
          <a:p>
            <a:pPr lvl="1"/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Farenjit (%72)</a:t>
            </a:r>
          </a:p>
          <a:p>
            <a:pPr lvl="1"/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Servikal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lenfadenit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(%88)</a:t>
            </a:r>
          </a:p>
          <a:p>
            <a:pPr lvl="1"/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Baş ağrısı, karın ağrısı, bulantı, kas ve kemik ağrıları</a:t>
            </a:r>
          </a:p>
          <a:p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Hastalık çoğunlukla 5 yaş altında görülmektedir. (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ort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2.8 yıl)</a:t>
            </a:r>
          </a:p>
          <a:p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En önemli bulgusu 21-28 gün arası olmak üzere düzenli aralıklarla tekrarlayan ve genellikle 38-41 dereceye yükselen ateştir.</a:t>
            </a:r>
          </a:p>
          <a:p>
            <a:endParaRPr lang="tr-TR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1">
              <a:buNone/>
            </a:pPr>
            <a:endParaRPr lang="tr-TR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PFAPA-2</a:t>
            </a: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Ateş ortalama 4 gün sürmekte ve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spontan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olarak gerilemektedir. </a:t>
            </a:r>
          </a:p>
          <a:p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Ateş antibiyotik ve NSAII yanıt vermez.</a:t>
            </a:r>
          </a:p>
          <a:p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Aftöz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stomatit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genellikle grup yapmayan, &lt;5mm,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yüzeyel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skar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bırakmadan 5-10 günde iyileşen ülserler şeklindedir.</a:t>
            </a:r>
          </a:p>
          <a:p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Tonsillerde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non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eksudatif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eritem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görülebildiği gibi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kript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ve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membranlarda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görülebilir.</a:t>
            </a:r>
          </a:p>
          <a:p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Ataklar arasında alınan boğaz kültürü normal flora olarak saptanır.</a:t>
            </a:r>
          </a:p>
          <a:p>
            <a:endParaRPr lang="tr-T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PFAPA-3</a:t>
            </a: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Servikal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lenfadenit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genellikle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bilateral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&lt;5cm, ağrısız, hareketli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lenfadenopatilerdir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Servikal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bölge dışında lenf büyümesi görülmez.</a:t>
            </a:r>
          </a:p>
          <a:p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Ataklar sırasında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lökositoz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ve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sedimentasyon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artışı görülmektedir.</a:t>
            </a:r>
          </a:p>
          <a:p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Ataklar arasında ise klinik ve laboratuar bulguları tamamen normale dönmektedir.</a:t>
            </a:r>
          </a:p>
          <a:p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Hastada ataklar kendiliğinden sona ermekte ve uzun dönemde herhangi bir sekel gelişmemektedir.</a:t>
            </a:r>
          </a:p>
          <a:p>
            <a:endParaRPr lang="tr-T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PFAPA-4</a:t>
            </a: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Tedavide antibiyotikler, NSAII ve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asetominofen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etkisizdir.</a:t>
            </a:r>
          </a:p>
          <a:p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Kortikosteroidler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hastaların  hemen hepsinde semptomları belirgin biçimde ortadan kaldırmaktadır. (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inf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sitokin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kaynaklı?)</a:t>
            </a:r>
          </a:p>
          <a:p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Önerilen doz genellikle oral yoldan verilen 1-2mg/kg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prednizolondur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Hastalığın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tonsillektomiye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iyi yanıt verdiğini gösteren bildiriler bulunmasına karşın 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tonsillektomiden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sonra  PFAPA  tanısı alan ve atakları süren hastalar da bildirilmiştir.</a:t>
            </a:r>
          </a:p>
          <a:p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Hastalık 4-8 yıl içinde kendiliğinden iyileşir.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Hiper</a:t>
            </a:r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IgD</a:t>
            </a:r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Sendromu (</a:t>
            </a:r>
            <a:r>
              <a:rPr lang="tr-TR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Mevelonat</a:t>
            </a:r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Kinaz</a:t>
            </a:r>
            <a:r>
              <a:rPr lang="tr-TR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Eksikliği)</a:t>
            </a:r>
            <a:endParaRPr lang="tr-T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İlgili geni 12q24 gölgesinde bulunan nadir bir hastalıktır.</a:t>
            </a:r>
          </a:p>
          <a:p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Ani başlayan 3-6 gün süren yüksek ateş vardır. Yavaş yavaş kaybolur.</a:t>
            </a:r>
          </a:p>
          <a:p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Periyodlar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4-6 hafta arasında değişmektedir. </a:t>
            </a:r>
          </a:p>
          <a:p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Ağızda aft olmaz, farenjit eşlik etmez.</a:t>
            </a:r>
          </a:p>
          <a:p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Hemen daima ateşli dönemlerde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servikal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lenfadenopati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eşlik eder. </a:t>
            </a:r>
          </a:p>
          <a:p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Artralji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bazen </a:t>
            </a:r>
            <a:r>
              <a:rPr lang="tr-T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artrit</a:t>
            </a:r>
            <a:r>
              <a:rPr lang="tr-T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%80 eşlik eder.</a:t>
            </a:r>
            <a:endParaRPr lang="tr-T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knik">
  <a:themeElements>
    <a:clrScheme name="Teknik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knik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knik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256</TotalTime>
  <Words>1441</Words>
  <Application>Microsoft Office PowerPoint</Application>
  <PresentationFormat>Ekran Gösterisi (4:3)</PresentationFormat>
  <Paragraphs>172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28" baseType="lpstr">
      <vt:lpstr>Teknik</vt:lpstr>
      <vt:lpstr>PerİYODİK ATEŞ SENDROMLARI</vt:lpstr>
      <vt:lpstr>AAteş</vt:lpstr>
      <vt:lpstr>Periyodik Ateş</vt:lpstr>
      <vt:lpstr>Ateş</vt:lpstr>
      <vt:lpstr>PFAPA</vt:lpstr>
      <vt:lpstr>PFAPA-2</vt:lpstr>
      <vt:lpstr>PFAPA-3</vt:lpstr>
      <vt:lpstr>PFAPA-4</vt:lpstr>
      <vt:lpstr>Hiper IgD Sendromu (Mevelonat Kinaz Eksikliği)</vt:lpstr>
      <vt:lpstr>Hiper IgD Sendromu-2</vt:lpstr>
      <vt:lpstr>Hiper IgD Sendromu-3</vt:lpstr>
      <vt:lpstr>Hiper IgD Sendromu-4</vt:lpstr>
      <vt:lpstr>Siklik Nötropeni</vt:lpstr>
      <vt:lpstr>Siklik Nötropeni-2</vt:lpstr>
      <vt:lpstr>Tümör Nekroz Faktör Reseptör İlişkili Periyodik Sendrom</vt:lpstr>
      <vt:lpstr>TRAPS-2</vt:lpstr>
      <vt:lpstr>TRAPS-3</vt:lpstr>
      <vt:lpstr>Ailesel Akdeniz Ateşi</vt:lpstr>
      <vt:lpstr>Ailesel Akdeniz Ateşi-2</vt:lpstr>
      <vt:lpstr>Ailesel Akdeniz Ateşi-3</vt:lpstr>
      <vt:lpstr>Ailesel Akdeniz Ateşi-4</vt:lpstr>
      <vt:lpstr>Ailesel Akdeniz Ateşi-5</vt:lpstr>
      <vt:lpstr>Ailesel Akdeniz Ateşi-6</vt:lpstr>
      <vt:lpstr>Ailesel Akdeniz Ateşi-7</vt:lpstr>
      <vt:lpstr>Slayt 25</vt:lpstr>
      <vt:lpstr>Tekrarlayan Ateş</vt:lpstr>
      <vt:lpstr>Slayt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PerİYODİK ATEŞ SENDROMLARI</dc:title>
  <dc:creator>karakartal</dc:creator>
  <cp:lastModifiedBy>karakartal</cp:lastModifiedBy>
  <cp:revision>54</cp:revision>
  <dcterms:created xsi:type="dcterms:W3CDTF">2013-04-14T18:13:01Z</dcterms:created>
  <dcterms:modified xsi:type="dcterms:W3CDTF">2013-04-18T11:05:27Z</dcterms:modified>
</cp:coreProperties>
</file>